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29"/>
  </p:notesMasterIdLst>
  <p:handoutMasterIdLst>
    <p:handoutMasterId r:id="rId30"/>
  </p:handoutMasterIdLst>
  <p:sldIdLst>
    <p:sldId id="500" r:id="rId2"/>
    <p:sldId id="380" r:id="rId3"/>
    <p:sldId id="381" r:id="rId4"/>
    <p:sldId id="504" r:id="rId5"/>
    <p:sldId id="386" r:id="rId6"/>
    <p:sldId id="387" r:id="rId7"/>
    <p:sldId id="389" r:id="rId8"/>
    <p:sldId id="388" r:id="rId9"/>
    <p:sldId id="390" r:id="rId10"/>
    <p:sldId id="391" r:id="rId11"/>
    <p:sldId id="394" r:id="rId12"/>
    <p:sldId id="395" r:id="rId13"/>
    <p:sldId id="505" r:id="rId14"/>
    <p:sldId id="396" r:id="rId15"/>
    <p:sldId id="501" r:id="rId16"/>
    <p:sldId id="422" r:id="rId17"/>
    <p:sldId id="452" r:id="rId18"/>
    <p:sldId id="423" r:id="rId19"/>
    <p:sldId id="424" r:id="rId20"/>
    <p:sldId id="399" r:id="rId21"/>
    <p:sldId id="502" r:id="rId22"/>
    <p:sldId id="426" r:id="rId23"/>
    <p:sldId id="427" r:id="rId24"/>
    <p:sldId id="435" r:id="rId25"/>
    <p:sldId id="404" r:id="rId26"/>
    <p:sldId id="503" r:id="rId27"/>
    <p:sldId id="301" r:id="rId28"/>
  </p:sldIdLst>
  <p:sldSz cx="9144000" cy="6858000" type="screen4x3"/>
  <p:notesSz cx="6400800" cy="86868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5440">
          <p15:clr>
            <a:srgbClr val="A4A3A4"/>
          </p15:clr>
        </p15:guide>
        <p15:guide id="2" orient="horz" pos="640">
          <p15:clr>
            <a:srgbClr val="A4A3A4"/>
          </p15:clr>
        </p15:guide>
        <p15:guide id="3" orient="horz" pos="712">
          <p15:clr>
            <a:srgbClr val="A4A3A4"/>
          </p15:clr>
        </p15:guide>
        <p15:guide id="4" orient="horz" pos="3928">
          <p15:clr>
            <a:srgbClr val="A4A3A4"/>
          </p15:clr>
        </p15:guide>
        <p15:guide id="5" orient="horz" pos="386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E24E0C"/>
    <a:srgbClr val="17ABE3"/>
    <a:srgbClr val="A20000"/>
    <a:srgbClr val="A40000"/>
    <a:srgbClr val="9E0000"/>
    <a:srgbClr val="C7450B"/>
    <a:srgbClr val="DC6140"/>
    <a:srgbClr val="E60000"/>
    <a:srgbClr val="C9670D"/>
    <a:srgbClr val="66B5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525" autoAdjust="0"/>
    <p:restoredTop sz="94885" autoAdjust="0"/>
  </p:normalViewPr>
  <p:slideViewPr>
    <p:cSldViewPr snapToGrid="0">
      <p:cViewPr varScale="1">
        <p:scale>
          <a:sx n="107" d="100"/>
          <a:sy n="107" d="100"/>
        </p:scale>
        <p:origin x="1984" y="168"/>
      </p:cViewPr>
      <p:guideLst>
        <p:guide pos="5440"/>
        <p:guide orient="horz" pos="640"/>
        <p:guide orient="horz" pos="712"/>
        <p:guide orient="horz" pos="3928"/>
        <p:guide orient="horz" pos="386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>
      <p:cViewPr varScale="1">
        <p:scale>
          <a:sx n="80" d="100"/>
          <a:sy n="80" d="100"/>
        </p:scale>
        <p:origin x="320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773680" cy="435849"/>
          </a:xfrm>
          <a:prstGeom prst="rect">
            <a:avLst/>
          </a:prstGeom>
        </p:spPr>
        <p:txBody>
          <a:bodyPr vert="horz" lIns="86203" tIns="43101" rIns="86203" bIns="43101" rtlCol="0"/>
          <a:lstStyle>
            <a:lvl1pPr algn="l">
              <a:defRPr sz="1100"/>
            </a:lvl1pPr>
          </a:lstStyle>
          <a:p>
            <a:endParaRPr lang="zh-CN" altLang="en-US" dirty="0">
              <a:latin typeface="阿里巴巴普惠体 R" panose="00020600040101010101" pitchFamily="18" charset="-122"/>
              <a:ea typeface="阿里巴巴普惠体 R" panose="00020600040101010101" pitchFamily="18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625639" y="1"/>
            <a:ext cx="2773680" cy="435849"/>
          </a:xfrm>
          <a:prstGeom prst="rect">
            <a:avLst/>
          </a:prstGeom>
        </p:spPr>
        <p:txBody>
          <a:bodyPr vert="horz" lIns="86203" tIns="43101" rIns="86203" bIns="43101" rtlCol="0"/>
          <a:lstStyle>
            <a:lvl1pPr algn="r">
              <a:defRPr sz="1100"/>
            </a:lvl1pPr>
          </a:lstStyle>
          <a:p>
            <a:fld id="{B478E0E4-DC06-4041-AFA7-BB6F527FFA3F}" type="datetimeFigureOut">
              <a:rPr lang="zh-CN" altLang="en-US" smtClean="0">
                <a:latin typeface="阿里巴巴普惠体 R" panose="00020600040101010101" pitchFamily="18" charset="-122"/>
                <a:ea typeface="阿里巴巴普惠体 R" panose="00020600040101010101" pitchFamily="18" charset="-122"/>
              </a:rPr>
              <a:t>2025/4/23</a:t>
            </a:fld>
            <a:endParaRPr lang="zh-CN" altLang="en-US" dirty="0">
              <a:latin typeface="阿里巴巴普惠体 R" panose="00020600040101010101" pitchFamily="18" charset="-122"/>
              <a:ea typeface="阿里巴巴普惠体 R" panose="00020600040101010101" pitchFamily="18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250953"/>
            <a:ext cx="2773680" cy="435848"/>
          </a:xfrm>
          <a:prstGeom prst="rect">
            <a:avLst/>
          </a:prstGeom>
        </p:spPr>
        <p:txBody>
          <a:bodyPr vert="horz" lIns="86203" tIns="43101" rIns="86203" bIns="43101" rtlCol="0" anchor="b"/>
          <a:lstStyle>
            <a:lvl1pPr algn="l">
              <a:defRPr sz="1100"/>
            </a:lvl1pPr>
          </a:lstStyle>
          <a:p>
            <a:endParaRPr lang="zh-CN" altLang="en-US" dirty="0">
              <a:latin typeface="阿里巴巴普惠体 R" panose="00020600040101010101" pitchFamily="18" charset="-122"/>
              <a:ea typeface="阿里巴巴普惠体 R" panose="00020600040101010101" pitchFamily="18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625639" y="8250953"/>
            <a:ext cx="2773680" cy="435848"/>
          </a:xfrm>
          <a:prstGeom prst="rect">
            <a:avLst/>
          </a:prstGeom>
        </p:spPr>
        <p:txBody>
          <a:bodyPr vert="horz" lIns="86203" tIns="43101" rIns="86203" bIns="43101" rtlCol="0" anchor="b"/>
          <a:lstStyle>
            <a:lvl1pPr algn="r">
              <a:defRPr sz="1100"/>
            </a:lvl1pPr>
          </a:lstStyle>
          <a:p>
            <a:fld id="{B14B7432-8BB0-4EFA-A417-EFCDC17B2811}" type="slidenum">
              <a:rPr lang="zh-CN" altLang="en-US" smtClean="0">
                <a:latin typeface="阿里巴巴普惠体 R" panose="00020600040101010101" pitchFamily="18" charset="-122"/>
                <a:ea typeface="阿里巴巴普惠体 R" panose="00020600040101010101" pitchFamily="18" charset="-122"/>
              </a:rPr>
              <a:t>‹#›</a:t>
            </a:fld>
            <a:endParaRPr lang="zh-CN" altLang="en-US" dirty="0">
              <a:latin typeface="阿里巴巴普惠体 R" panose="00020600040101010101" pitchFamily="18" charset="-122"/>
              <a:ea typeface="阿里巴巴普惠体 R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773680" cy="435849"/>
          </a:xfrm>
          <a:prstGeom prst="rect">
            <a:avLst/>
          </a:prstGeom>
        </p:spPr>
        <p:txBody>
          <a:bodyPr vert="horz" lIns="86203" tIns="43101" rIns="86203" bIns="43101" rtlCol="0"/>
          <a:lstStyle>
            <a:lvl1pPr algn="l">
              <a:defRPr sz="1100">
                <a:latin typeface="阿里巴巴普惠体 R" panose="00020600040101010101" pitchFamily="18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625639" y="1"/>
            <a:ext cx="2773680" cy="435849"/>
          </a:xfrm>
          <a:prstGeom prst="rect">
            <a:avLst/>
          </a:prstGeom>
        </p:spPr>
        <p:txBody>
          <a:bodyPr vert="horz" lIns="86203" tIns="43101" rIns="86203" bIns="43101" rtlCol="0"/>
          <a:lstStyle>
            <a:lvl1pPr algn="r">
              <a:defRPr sz="1100">
                <a:latin typeface="阿里巴巴普惠体 R" panose="00020600040101010101" pitchFamily="18" charset="-122"/>
              </a:defRPr>
            </a:lvl1pPr>
          </a:lstStyle>
          <a:p>
            <a:fld id="{E86D8963-CFCD-4740-AF60-049850373CDF}" type="datetimeFigureOut">
              <a:rPr lang="zh-CN" altLang="en-US" smtClean="0"/>
              <a:t>2025/4/23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246188" y="1085850"/>
            <a:ext cx="3908425" cy="29321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86203" tIns="43101" rIns="86203" bIns="43101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40080" y="4180522"/>
            <a:ext cx="5120640" cy="3420428"/>
          </a:xfrm>
          <a:prstGeom prst="rect">
            <a:avLst/>
          </a:prstGeom>
        </p:spPr>
        <p:txBody>
          <a:bodyPr vert="horz" lIns="86203" tIns="43101" rIns="86203" bIns="43101" rtlCol="0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250953"/>
            <a:ext cx="2773680" cy="435848"/>
          </a:xfrm>
          <a:prstGeom prst="rect">
            <a:avLst/>
          </a:prstGeom>
        </p:spPr>
        <p:txBody>
          <a:bodyPr vert="horz" lIns="86203" tIns="43101" rIns="86203" bIns="43101" rtlCol="0" anchor="b"/>
          <a:lstStyle>
            <a:lvl1pPr algn="l">
              <a:defRPr sz="1100">
                <a:latin typeface="阿里巴巴普惠体 R" panose="00020600040101010101" pitchFamily="18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625639" y="8250953"/>
            <a:ext cx="2773680" cy="435848"/>
          </a:xfrm>
          <a:prstGeom prst="rect">
            <a:avLst/>
          </a:prstGeom>
        </p:spPr>
        <p:txBody>
          <a:bodyPr vert="horz" lIns="86203" tIns="43101" rIns="86203" bIns="43101" rtlCol="0" anchor="b"/>
          <a:lstStyle>
            <a:lvl1pPr algn="r">
              <a:defRPr sz="1100">
                <a:latin typeface="阿里巴巴普惠体 R" panose="00020600040101010101" pitchFamily="18" charset="-122"/>
              </a:defRPr>
            </a:lvl1pPr>
          </a:lstStyle>
          <a:p>
            <a:fld id="{E9E6FDB6-6D2B-46C1-9FA1-D82906A37C3A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阿里巴巴普惠体 R" panose="00020600040101010101" pitchFamily="18" charset="-122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阿里巴巴普惠体 R" panose="00020600040101010101" pitchFamily="18" charset="-122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阿里巴巴普惠体 R" panose="00020600040101010101" pitchFamily="18" charset="-122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阿里巴巴普惠体 R" panose="00020600040101010101" pitchFamily="18" charset="-122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阿里巴巴普惠体 R" panose="00020600040101010101" pitchFamily="18" charset="-122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195700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24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21546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25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pPr/>
              <a:t>27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677823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1900543" y="3863753"/>
            <a:ext cx="292569" cy="1489482"/>
          </a:xfrm>
          <a:prstGeom prst="rect">
            <a:avLst/>
          </a:prstGeom>
          <a:solidFill>
            <a:srgbClr val="C2E9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R" panose="00020600040101010101" pitchFamily="18" charset="-122"/>
              <a:ea typeface="阿里巴巴普惠体 R" panose="00020600040101010101" pitchFamily="18" charset="-122"/>
            </a:endParaRPr>
          </a:p>
        </p:txBody>
      </p:sp>
      <p:sp>
        <p:nvSpPr>
          <p:cNvPr id="8" name="矩形 7"/>
          <p:cNvSpPr/>
          <p:nvPr userDrawn="1"/>
        </p:nvSpPr>
        <p:spPr>
          <a:xfrm>
            <a:off x="284085" y="870012"/>
            <a:ext cx="8451542" cy="3284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R" panose="00020600040101010101" pitchFamily="18" charset="-122"/>
              <a:ea typeface="阿里巴巴普惠体 R" panose="00020600040101010101" pitchFamily="18" charset="-122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284085" y="870012"/>
            <a:ext cx="8451542" cy="3284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R" panose="00020600040101010101" pitchFamily="18" charset="-122"/>
              <a:ea typeface="阿里巴巴普惠体 R" panose="00020600040101010101" pitchFamily="18" charset="-122"/>
            </a:endParaRPr>
          </a:p>
        </p:txBody>
      </p:sp>
      <p:sp>
        <p:nvSpPr>
          <p:cNvPr id="5" name="椭圆 4"/>
          <p:cNvSpPr/>
          <p:nvPr userDrawn="1"/>
        </p:nvSpPr>
        <p:spPr>
          <a:xfrm>
            <a:off x="-1525233" y="558078"/>
            <a:ext cx="5606064" cy="5606064"/>
          </a:xfrm>
          <a:prstGeom prst="ellipse">
            <a:avLst/>
          </a:prstGeom>
          <a:solidFill>
            <a:srgbClr val="33A9F8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 userDrawn="1"/>
        </p:nvSpPr>
        <p:spPr>
          <a:xfrm>
            <a:off x="-1040067" y="1043244"/>
            <a:ext cx="4635731" cy="4635731"/>
          </a:xfrm>
          <a:prstGeom prst="ellipse">
            <a:avLst/>
          </a:prstGeom>
          <a:solidFill>
            <a:srgbClr val="33A9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313221" y="2050783"/>
            <a:ext cx="3179425" cy="328473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2400" b="1">
                <a:solidFill>
                  <a:schemeClr val="accent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/>
              <a:t>单击以编辑副标题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idx="12" hasCustomPrompt="1"/>
          </p:nvPr>
        </p:nvSpPr>
        <p:spPr>
          <a:xfrm>
            <a:off x="4428196" y="2002626"/>
            <a:ext cx="636022" cy="407781"/>
          </a:xfrm>
        </p:spPr>
        <p:txBody>
          <a:bodyPr>
            <a:noAutofit/>
          </a:bodyPr>
          <a:lstStyle>
            <a:lvl1pPr marL="0" indent="0" algn="ctr">
              <a:buNone/>
              <a:defRPr sz="2800" b="1">
                <a:solidFill>
                  <a:schemeClr val="accent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5313221" y="2820980"/>
            <a:ext cx="3179425" cy="328473"/>
          </a:xfrm>
        </p:spPr>
        <p:txBody>
          <a:bodyPr anchor="ctr" anchorCtr="0"/>
          <a:lstStyle>
            <a:lvl1pPr marL="0" indent="0" algn="l">
              <a:buNone/>
              <a:defRPr sz="2400" b="1">
                <a:solidFill>
                  <a:schemeClr val="accent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/>
              <a:t>单击以编辑副标题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idx="14" hasCustomPrompt="1"/>
          </p:nvPr>
        </p:nvSpPr>
        <p:spPr>
          <a:xfrm>
            <a:off x="4428196" y="2781327"/>
            <a:ext cx="636022" cy="407781"/>
          </a:xfrm>
        </p:spPr>
        <p:txBody>
          <a:bodyPr>
            <a:noAutofit/>
          </a:bodyPr>
          <a:lstStyle>
            <a:lvl1pPr marL="0" indent="0" algn="ctr">
              <a:buNone/>
              <a:defRPr sz="2800" b="1">
                <a:solidFill>
                  <a:schemeClr val="accent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 dirty="0"/>
              <a:t>02</a:t>
            </a:r>
            <a:endParaRPr lang="zh-CN" altLang="en-US" dirty="0"/>
          </a:p>
        </p:txBody>
      </p:sp>
      <p:sp>
        <p:nvSpPr>
          <p:cNvPr id="15" name="Text Placeholder 2"/>
          <p:cNvSpPr>
            <a:spLocks noGrp="1"/>
          </p:cNvSpPr>
          <p:nvPr>
            <p:ph type="body" idx="15" hasCustomPrompt="1"/>
          </p:nvPr>
        </p:nvSpPr>
        <p:spPr>
          <a:xfrm>
            <a:off x="5313221" y="3599681"/>
            <a:ext cx="3179425" cy="328473"/>
          </a:xfrm>
        </p:spPr>
        <p:txBody>
          <a:bodyPr anchor="ctr" anchorCtr="0"/>
          <a:lstStyle>
            <a:lvl1pPr marL="0" indent="0" algn="l">
              <a:buNone/>
              <a:defRPr sz="2400" b="1">
                <a:solidFill>
                  <a:schemeClr val="accent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/>
              <a:t>单击以编辑副标题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idx="16" hasCustomPrompt="1"/>
          </p:nvPr>
        </p:nvSpPr>
        <p:spPr>
          <a:xfrm>
            <a:off x="4428196" y="3560028"/>
            <a:ext cx="636022" cy="407781"/>
          </a:xfrm>
        </p:spPr>
        <p:txBody>
          <a:bodyPr>
            <a:noAutofit/>
          </a:bodyPr>
          <a:lstStyle>
            <a:lvl1pPr marL="0" indent="0" algn="ctr">
              <a:buNone/>
              <a:defRPr sz="2800" b="1">
                <a:solidFill>
                  <a:schemeClr val="accent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 dirty="0"/>
              <a:t>03</a:t>
            </a:r>
            <a:endParaRPr lang="zh-CN" altLang="en-US" dirty="0"/>
          </a:p>
        </p:txBody>
      </p:sp>
      <p:sp>
        <p:nvSpPr>
          <p:cNvPr id="17" name="Text Placeholder 2"/>
          <p:cNvSpPr>
            <a:spLocks noGrp="1"/>
          </p:cNvSpPr>
          <p:nvPr>
            <p:ph type="body" idx="17" hasCustomPrompt="1"/>
          </p:nvPr>
        </p:nvSpPr>
        <p:spPr>
          <a:xfrm>
            <a:off x="5313221" y="4378382"/>
            <a:ext cx="3179425" cy="328473"/>
          </a:xfrm>
        </p:spPr>
        <p:txBody>
          <a:bodyPr anchor="ctr" anchorCtr="0"/>
          <a:lstStyle>
            <a:lvl1pPr marL="0" indent="0" algn="l">
              <a:buNone/>
              <a:defRPr sz="2400" b="1">
                <a:solidFill>
                  <a:schemeClr val="accent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/>
              <a:t>单击以编辑副标题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idx="18" hasCustomPrompt="1"/>
          </p:nvPr>
        </p:nvSpPr>
        <p:spPr>
          <a:xfrm>
            <a:off x="4428196" y="4338729"/>
            <a:ext cx="636022" cy="407781"/>
          </a:xfrm>
        </p:spPr>
        <p:txBody>
          <a:bodyPr>
            <a:noAutofit/>
          </a:bodyPr>
          <a:lstStyle>
            <a:lvl1pPr marL="0" indent="0" algn="ctr">
              <a:buNone/>
              <a:defRPr sz="2800" b="1">
                <a:solidFill>
                  <a:schemeClr val="accent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 dirty="0"/>
              <a:t>04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514576" y="2471256"/>
            <a:ext cx="1586073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5400" b="1" i="0" dirty="0">
                <a:solidFill>
                  <a:schemeClr val="bg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目录</a:t>
            </a:r>
            <a:endParaRPr kumimoji="1" lang="en-US" altLang="zh-CN" sz="5400" b="1" i="0" dirty="0">
              <a:solidFill>
                <a:schemeClr val="bg1"/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r>
              <a:rPr kumimoji="1" lang="zh-CN" altLang="en-US" sz="2400" b="1" i="0" dirty="0">
                <a:solidFill>
                  <a:schemeClr val="bg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kumimoji="1" lang="en-US" altLang="zh-CN" sz="2400" b="1" i="0" dirty="0">
                <a:solidFill>
                  <a:schemeClr val="bg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Contents</a:t>
            </a:r>
            <a:endParaRPr kumimoji="1" lang="zh-CN" altLang="en-US" sz="2400" b="1" i="0" dirty="0">
              <a:solidFill>
                <a:schemeClr val="bg1"/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21" name="Slide Number Placeholder 4"/>
          <p:cNvSpPr>
            <a:spLocks noGrp="1"/>
          </p:cNvSpPr>
          <p:nvPr>
            <p:ph type="sldNum" sz="quarter" idx="19"/>
          </p:nvPr>
        </p:nvSpPr>
        <p:spPr>
          <a:xfrm>
            <a:off x="6457949" y="6240464"/>
            <a:ext cx="2182416" cy="206381"/>
          </a:xfrm>
        </p:spPr>
        <p:txBody>
          <a:bodyPr/>
          <a:lstStyle>
            <a:lvl1pPr>
              <a:defRPr sz="1000" b="1"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defRPr>
            </a:lvl1pPr>
          </a:lstStyle>
          <a:p>
            <a:fld id="{5DD3DB80-B894-403A-B48E-6FDC1A72010E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284085" y="870012"/>
            <a:ext cx="8451542" cy="3284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R" panose="00020600040101010101" pitchFamily="18" charset="-122"/>
              <a:ea typeface="阿里巴巴普惠体 R" panose="00020600040101010101" pitchFamily="18" charset="-122"/>
            </a:endParaRPr>
          </a:p>
        </p:txBody>
      </p:sp>
      <p:sp>
        <p:nvSpPr>
          <p:cNvPr id="13" name="椭圆 12"/>
          <p:cNvSpPr/>
          <p:nvPr userDrawn="1"/>
        </p:nvSpPr>
        <p:spPr>
          <a:xfrm>
            <a:off x="2059916" y="1068397"/>
            <a:ext cx="4616441" cy="4616441"/>
          </a:xfrm>
          <a:prstGeom prst="ellipse">
            <a:avLst/>
          </a:prstGeom>
          <a:solidFill>
            <a:srgbClr val="33A9F8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 userDrawn="1"/>
        </p:nvSpPr>
        <p:spPr>
          <a:xfrm>
            <a:off x="2441307" y="1467919"/>
            <a:ext cx="3817398" cy="3817398"/>
          </a:xfrm>
          <a:prstGeom prst="ellipse">
            <a:avLst/>
          </a:prstGeom>
          <a:solidFill>
            <a:srgbClr val="33A9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2059916" y="2818892"/>
            <a:ext cx="4627179" cy="1220215"/>
          </a:xfrm>
        </p:spPr>
        <p:txBody>
          <a:bodyPr anchor="ctr" anchorCtr="0">
            <a:normAutofit/>
          </a:bodyPr>
          <a:lstStyle>
            <a:lvl1pPr algn="ctr">
              <a:defRPr sz="4800" b="1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</a:defRPr>
            </a:lvl1pPr>
          </a:lstStyle>
          <a:p>
            <a:r>
              <a:rPr lang="zh-CN" altLang="en-US" dirty="0"/>
              <a:t>大标题</a:t>
            </a:r>
            <a:endParaRPr lang="en-US" dirty="0"/>
          </a:p>
        </p:txBody>
      </p:sp>
      <p:sp>
        <p:nvSpPr>
          <p:cNvPr id="1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943788" y="1993474"/>
            <a:ext cx="2812436" cy="825418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4800" b="1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18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457949" y="6240464"/>
            <a:ext cx="2182416" cy="206381"/>
          </a:xfrm>
        </p:spPr>
        <p:txBody>
          <a:bodyPr/>
          <a:lstStyle>
            <a:lvl1pPr>
              <a:defRPr sz="1000"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defRPr>
            </a:lvl1pPr>
          </a:lstStyle>
          <a:p>
            <a:fld id="{5DD3DB80-B894-403A-B48E-6FDC1A72010E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DC22E-9164-4696-9168-EDBA700053FC}" type="datetime1">
              <a:rPr lang="zh-CN" altLang="en-US" smtClean="0"/>
              <a:t>2025/4/23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00"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defRPr>
            </a:lvl1pPr>
          </a:lstStyle>
          <a:p>
            <a:fld id="{5DD3DB80-B894-403A-B48E-6FDC1A72010E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6" name="标题 5"/>
          <p:cNvSpPr>
            <a:spLocks noGrp="1"/>
          </p:cNvSpPr>
          <p:nvPr>
            <p:ph type="title" hasCustomPrompt="1"/>
          </p:nvPr>
        </p:nvSpPr>
        <p:spPr>
          <a:xfrm>
            <a:off x="694464" y="11939"/>
            <a:ext cx="7870345" cy="1028699"/>
          </a:xfrm>
        </p:spPr>
        <p:txBody>
          <a:bodyPr>
            <a:normAutofit/>
          </a:bodyPr>
          <a:lstStyle>
            <a:lvl1pPr>
              <a:defRPr sz="2800"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defRPr>
            </a:lvl1pPr>
          </a:lstStyle>
          <a:p>
            <a:r>
              <a:rPr lang="en-US" altLang="zh-CN" dirty="0" err="1"/>
              <a:t>ElitesAI</a:t>
            </a:r>
            <a:r>
              <a:rPr lang="en-US" altLang="zh-CN" dirty="0"/>
              <a:t> Title</a:t>
            </a:r>
            <a:endParaRPr lang="zh-CN" altLang="en-US" dirty="0"/>
          </a:p>
        </p:txBody>
      </p:sp>
      <p:sp>
        <p:nvSpPr>
          <p:cNvPr id="8" name="内容占位符 7"/>
          <p:cNvSpPr>
            <a:spLocks noGrp="1"/>
          </p:cNvSpPr>
          <p:nvPr>
            <p:ph sz="quarter" idx="13"/>
          </p:nvPr>
        </p:nvSpPr>
        <p:spPr>
          <a:xfrm>
            <a:off x="502444" y="1130300"/>
            <a:ext cx="8137922" cy="5006975"/>
          </a:xfrm>
        </p:spPr>
        <p:txBody>
          <a:bodyPr>
            <a:normAutofit/>
          </a:bodyPr>
          <a:lstStyle>
            <a:lvl1pPr>
              <a:defRPr sz="180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1pPr>
            <a:lvl2pPr>
              <a:defRPr sz="160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2pPr>
            <a:lvl3pPr>
              <a:defRPr sz="140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3pPr>
            <a:lvl4pPr>
              <a:defRPr sz="105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4pPr>
            <a:lvl5pPr>
              <a:defRPr sz="105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5pPr>
          </a:lstStyle>
          <a:p>
            <a:pPr lvl="0"/>
            <a:r>
              <a:rPr lang="en-US" altLang="zh-CN" dirty="0"/>
              <a:t>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sp>
        <p:nvSpPr>
          <p:cNvPr id="7" name="矩形 6"/>
          <p:cNvSpPr/>
          <p:nvPr userDrawn="1"/>
        </p:nvSpPr>
        <p:spPr>
          <a:xfrm>
            <a:off x="502443" y="573024"/>
            <a:ext cx="155925" cy="377952"/>
          </a:xfrm>
          <a:prstGeom prst="rect">
            <a:avLst/>
          </a:prstGeom>
          <a:solidFill>
            <a:srgbClr val="C2E9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R" panose="00020600040101010101" pitchFamily="18" charset="-122"/>
              <a:ea typeface="阿里巴巴普惠体 R" panose="00020600040101010101" pitchFamily="18" charset="-122"/>
            </a:endParaRPr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02443" y="6240464"/>
            <a:ext cx="3105151" cy="206381"/>
          </a:xfrm>
        </p:spPr>
        <p:txBody>
          <a:bodyPr/>
          <a:lstStyle>
            <a:lvl1pPr>
              <a:defRPr sz="1000" b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1pPr>
          </a:lstStyle>
          <a:p>
            <a:r>
              <a:rPr lang="zh-CN" altLang="en-US" dirty="0"/>
              <a:t>此处请输出出处和引用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54B24-CB5B-412F-B128-4628C90E8BC1}" type="datetime1">
              <a:rPr lang="zh-CN" altLang="en-US" smtClean="0"/>
              <a:t>2025/4/23</a:t>
            </a:fld>
            <a:endParaRPr lang="zh-CN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00" b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1pPr>
          </a:lstStyle>
          <a:p>
            <a:r>
              <a:rPr lang="zh-CN" altLang="en-US" dirty="0"/>
              <a:t>此处请输出出处和引用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00"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defRPr>
            </a:lvl1pPr>
          </a:lstStyle>
          <a:p>
            <a:fld id="{5DD3DB80-B894-403A-B48E-6FDC1A72010E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6" name="标题 5"/>
          <p:cNvSpPr>
            <a:spLocks noGrp="1"/>
          </p:cNvSpPr>
          <p:nvPr>
            <p:ph type="title" hasCustomPrompt="1"/>
          </p:nvPr>
        </p:nvSpPr>
        <p:spPr>
          <a:xfrm>
            <a:off x="502444" y="2"/>
            <a:ext cx="8137922" cy="1028699"/>
          </a:xfrm>
        </p:spPr>
        <p:txBody>
          <a:bodyPr>
            <a:normAutofit/>
          </a:bodyPr>
          <a:lstStyle>
            <a:lvl1pPr>
              <a:defRPr sz="2800"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defRPr>
            </a:lvl1pPr>
          </a:lstStyle>
          <a:p>
            <a:r>
              <a:rPr lang="en-US" altLang="zh-CN" dirty="0"/>
              <a:t>  </a:t>
            </a:r>
            <a:r>
              <a:rPr lang="en-US" altLang="zh-CN" dirty="0" err="1"/>
              <a:t>ElitesAI</a:t>
            </a:r>
            <a:r>
              <a:rPr lang="en-US" altLang="zh-CN" dirty="0"/>
              <a:t> Title</a:t>
            </a:r>
            <a:endParaRPr lang="zh-CN" altLang="en-US" dirty="0"/>
          </a:p>
        </p:txBody>
      </p:sp>
      <p:sp>
        <p:nvSpPr>
          <p:cNvPr id="7" name="矩形 6"/>
          <p:cNvSpPr/>
          <p:nvPr userDrawn="1"/>
        </p:nvSpPr>
        <p:spPr>
          <a:xfrm>
            <a:off x="502443" y="573024"/>
            <a:ext cx="155925" cy="377952"/>
          </a:xfrm>
          <a:prstGeom prst="rect">
            <a:avLst/>
          </a:prstGeom>
          <a:solidFill>
            <a:srgbClr val="C2E9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R" panose="00020600040101010101" pitchFamily="18" charset="-122"/>
              <a:ea typeface="阿里巴巴普惠体 R" panose="00020600040101010101" pitchFamily="18" charset="-122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 userDrawn="1"/>
        </p:nvSpPr>
        <p:spPr>
          <a:xfrm>
            <a:off x="2983768" y="2782669"/>
            <a:ext cx="33394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rgbClr val="00B0F0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THANK YOU</a:t>
            </a:r>
            <a:endParaRPr lang="zh-CN" altLang="en-US" sz="3600" b="1" dirty="0">
              <a:solidFill>
                <a:srgbClr val="00B0F0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2" name="矩形 1"/>
          <p:cNvSpPr/>
          <p:nvPr userDrawn="1"/>
        </p:nvSpPr>
        <p:spPr>
          <a:xfrm>
            <a:off x="186431" y="896645"/>
            <a:ext cx="8708994" cy="3551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502444" y="2"/>
            <a:ext cx="8137922" cy="10286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502444" y="1123951"/>
            <a:ext cx="8137922" cy="501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zh-CN" altLang="en-US"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502444" y="1028700"/>
            <a:ext cx="8137922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日期占位符 3"/>
          <p:cNvSpPr>
            <a:spLocks noGrp="1"/>
          </p:cNvSpPr>
          <p:nvPr>
            <p:ph type="dt" sz="half" idx="2"/>
          </p:nvPr>
        </p:nvSpPr>
        <p:spPr>
          <a:xfrm>
            <a:off x="4051299" y="6240464"/>
            <a:ext cx="1041402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</a:defRPr>
            </a:lvl1pPr>
          </a:lstStyle>
          <a:p>
            <a:fld id="{7EA80D07-DD1C-4394-B772-7A3A4926BCD2}" type="datetime1">
              <a:rPr lang="zh-CN" altLang="en-US" smtClean="0"/>
              <a:t>2025/4/23</a:t>
            </a:fld>
            <a:endParaRPr lang="zh-CN" altLang="en-US" dirty="0"/>
          </a:p>
        </p:txBody>
      </p:sp>
      <p:sp>
        <p:nvSpPr>
          <p:cNvPr id="9" name="页脚占位符 4"/>
          <p:cNvSpPr>
            <a:spLocks noGrp="1"/>
          </p:cNvSpPr>
          <p:nvPr>
            <p:ph type="ftr" sz="quarter" idx="3"/>
          </p:nvPr>
        </p:nvSpPr>
        <p:spPr>
          <a:xfrm>
            <a:off x="502443" y="6240464"/>
            <a:ext cx="3105151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1">
                <a:solidFill>
                  <a:srgbClr val="17ABE3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</a:defRPr>
            </a:lvl1pPr>
          </a:lstStyle>
          <a:p>
            <a:r>
              <a:rPr lang="en-US" altLang="zh-CN" dirty="0"/>
              <a:t>Boyu.AI</a:t>
            </a:r>
            <a:endParaRPr lang="zh-CN" altLang="en-US" dirty="0"/>
          </a:p>
        </p:txBody>
      </p:sp>
      <p:sp>
        <p:nvSpPr>
          <p:cNvPr id="10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49" y="6240464"/>
            <a:ext cx="2182416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1">
                <a:solidFill>
                  <a:srgbClr val="17ABE3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</a:defRPr>
            </a:lvl1pPr>
          </a:lstStyle>
          <a:p>
            <a:fld id="{5DD3DB80-B894-403A-B48E-6FDC1A72010E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3" r:id="rId4"/>
    <p:sldLayoutId id="2147483654" r:id="rId5"/>
    <p:sldLayoutId id="2147483655" r:id="rId6"/>
  </p:sldLayoutIdLst>
  <p:hf hdr="0" dt="0"/>
  <p:txStyles>
    <p:titleStyle>
      <a:lvl1pPr algn="l" defTabSz="685165" rtl="0" eaLnBrk="1" latinLnBrk="0" hangingPunct="1">
        <a:lnSpc>
          <a:spcPct val="90000"/>
        </a:lnSpc>
        <a:spcBef>
          <a:spcPct val="0"/>
        </a:spcBef>
        <a:buNone/>
        <a:defRPr sz="2100" b="1" kern="1200">
          <a:solidFill>
            <a:schemeClr val="tx1"/>
          </a:solidFill>
          <a:latin typeface="阿里巴巴普惠体 R" panose="00020600040101010101" pitchFamily="18" charset="-122"/>
          <a:ea typeface="阿里巴巴普惠体 R" panose="00020600040101010101" pitchFamily="18" charset="-122"/>
          <a:cs typeface="+mj-cs"/>
        </a:defRPr>
      </a:lvl1pPr>
    </p:titleStyle>
    <p:bodyStyle>
      <a:lvl1pPr marL="171450" indent="-171450" algn="l" defTabSz="685165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阿里巴巴普惠体 R" panose="00020600040101010101" pitchFamily="18" charset="-122"/>
          <a:ea typeface="阿里巴巴普惠体 R" panose="00020600040101010101" pitchFamily="18" charset="-122"/>
          <a:cs typeface="+mn-cs"/>
        </a:defRPr>
      </a:lvl1pPr>
      <a:lvl2pPr marL="514350" indent="-171450" algn="l" defTabSz="685165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阿里巴巴普惠体 R" panose="00020600040101010101" pitchFamily="18" charset="-122"/>
          <a:ea typeface="阿里巴巴普惠体 R" panose="00020600040101010101" pitchFamily="18" charset="-122"/>
          <a:cs typeface="+mn-cs"/>
        </a:defRPr>
      </a:lvl2pPr>
      <a:lvl3pPr marL="857250" indent="-171450" algn="l" defTabSz="685165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阿里巴巴普惠体 R" panose="00020600040101010101" pitchFamily="18" charset="-122"/>
          <a:ea typeface="阿里巴巴普惠体 R" panose="00020600040101010101" pitchFamily="18" charset="-122"/>
          <a:cs typeface="+mn-cs"/>
        </a:defRPr>
      </a:lvl3pPr>
      <a:lvl4pPr marL="1200150" indent="-171450" algn="l" defTabSz="685165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000" kern="1200">
          <a:solidFill>
            <a:schemeClr val="tx1"/>
          </a:solidFill>
          <a:latin typeface="阿里巴巴普惠体 R" panose="00020600040101010101" pitchFamily="18" charset="-122"/>
          <a:ea typeface="阿里巴巴普惠体 R" panose="00020600040101010101" pitchFamily="18" charset="-122"/>
          <a:cs typeface="+mn-cs"/>
        </a:defRPr>
      </a:lvl4pPr>
      <a:lvl5pPr marL="1543050" indent="-171450" algn="l" defTabSz="685165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000" kern="1200">
          <a:solidFill>
            <a:schemeClr val="tx1"/>
          </a:solidFill>
          <a:latin typeface="阿里巴巴普惠体 R" panose="00020600040101010101" pitchFamily="18" charset="-122"/>
          <a:ea typeface="阿里巴巴普惠体 R" panose="00020600040101010101" pitchFamily="18" charset="-122"/>
          <a:cs typeface="+mn-cs"/>
        </a:defRPr>
      </a:lvl5pPr>
      <a:lvl6pPr marL="1885950" indent="-171450" algn="l" defTabSz="685165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165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165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165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16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16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16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16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16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16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16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16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16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chat.openai.com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7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17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0.png"/><Relationship Id="rId5" Type="http://schemas.openxmlformats.org/officeDocument/2006/relationships/image" Target="NULL"/></Relationships>
</file>

<file path=ppt/slides/_rels/slide17.xml.rels><?xml version="1.0" encoding="UTF-8" standalone="yes"?>
<Relationships xmlns="http://schemas.openxmlformats.org/package/2006/relationships"><Relationship Id="rId7" Type="http://schemas.openxmlformats.org/officeDocument/2006/relationships/image" Target="NUL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Relationship Id="rId6" Type="http://schemas.openxmlformats.org/officeDocument/2006/relationships/image" Target="NULL"/><Relationship Id="rId5" Type="http://schemas.openxmlformats.org/officeDocument/2006/relationships/image" Target="NUL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3.emf"/><Relationship Id="rId5" Type="http://schemas.openxmlformats.org/officeDocument/2006/relationships/image" Target="NUL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5.png"/><Relationship Id="rId5" Type="http://schemas.openxmlformats.org/officeDocument/2006/relationships/image" Target="NUL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7" Type="http://schemas.openxmlformats.org/officeDocument/2006/relationships/image" Target="NULL"/><Relationship Id="rId1" Type="http://schemas.openxmlformats.org/officeDocument/2006/relationships/slideLayout" Target="../slideLayouts/slideLayout5.xml"/><Relationship Id="rId6" Type="http://schemas.openxmlformats.org/officeDocument/2006/relationships/image" Target="NULL"/><Relationship Id="rId5" Type="http://schemas.openxmlformats.org/officeDocument/2006/relationships/image" Target="../media/image39.jpeg"/><Relationship Id="rId4" Type="http://schemas.openxmlformats.org/officeDocument/2006/relationships/image" Target="NUL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18" Type="http://schemas.openxmlformats.org/officeDocument/2006/relationships/image" Target="NULL"/><Relationship Id="rId26" Type="http://schemas.openxmlformats.org/officeDocument/2006/relationships/image" Target="NULL"/><Relationship Id="rId21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17" Type="http://schemas.openxmlformats.org/officeDocument/2006/relationships/image" Target="NULL"/><Relationship Id="rId25" Type="http://schemas.openxmlformats.org/officeDocument/2006/relationships/image" Target="NULL"/><Relationship Id="rId16" Type="http://schemas.openxmlformats.org/officeDocument/2006/relationships/image" Target="NULL"/><Relationship Id="rId20" Type="http://schemas.openxmlformats.org/officeDocument/2006/relationships/image" Target="NULL"/><Relationship Id="rId29" Type="http://schemas.openxmlformats.org/officeDocument/2006/relationships/image" Target="NULL"/><Relationship Id="rId1" Type="http://schemas.openxmlformats.org/officeDocument/2006/relationships/slideLayout" Target="../slideLayouts/slideLayout5.xml"/><Relationship Id="rId6" Type="http://schemas.openxmlformats.org/officeDocument/2006/relationships/image" Target="NULL"/><Relationship Id="rId11" Type="http://schemas.openxmlformats.org/officeDocument/2006/relationships/image" Target="NULL"/><Relationship Id="rId24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23" Type="http://schemas.openxmlformats.org/officeDocument/2006/relationships/image" Target="NULL"/><Relationship Id="rId28" Type="http://schemas.openxmlformats.org/officeDocument/2006/relationships/image" Target="NULL"/><Relationship Id="rId10" Type="http://schemas.openxmlformats.org/officeDocument/2006/relationships/image" Target="NULL"/><Relationship Id="rId19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Relationship Id="rId22" Type="http://schemas.openxmlformats.org/officeDocument/2006/relationships/image" Target="NULL"/><Relationship Id="rId27" Type="http://schemas.openxmlformats.org/officeDocument/2006/relationships/image" Target="NUL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3" Type="http://schemas.openxmlformats.org/officeDocument/2006/relationships/image" Target="../media/image41.png"/><Relationship Id="rId7" Type="http://schemas.openxmlformats.org/officeDocument/2006/relationships/image" Target="../media/image42.png"/><Relationship Id="rId12" Type="http://schemas.openxmlformats.org/officeDocument/2006/relationships/image" Target="NUL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NULL"/><Relationship Id="rId11" Type="http://schemas.openxmlformats.org/officeDocument/2006/relationships/image" Target="NULL"/><Relationship Id="rId10" Type="http://schemas.openxmlformats.org/officeDocument/2006/relationships/image" Target="NULL"/><Relationship Id="rId9" Type="http://schemas.openxmlformats.org/officeDocument/2006/relationships/image" Target="NUL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45.emf"/><Relationship Id="rId5" Type="http://schemas.openxmlformats.org/officeDocument/2006/relationships/oleObject" Target="../embeddings/oleObject2.bin"/><Relationship Id="rId4" Type="http://schemas.openxmlformats.org/officeDocument/2006/relationships/notesSlide" Target="../notesSlides/notesSlide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1.png"/><Relationship Id="rId5" Type="http://schemas.openxmlformats.org/officeDocument/2006/relationships/image" Target="../media/image711.png"/><Relationship Id="rId4" Type="http://schemas.openxmlformats.org/officeDocument/2006/relationships/image" Target="../media/image610.png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image" Target="../media/image1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1.png"/><Relationship Id="rId5" Type="http://schemas.openxmlformats.org/officeDocument/2006/relationships/image" Target="../media/image135.png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image" Target="../media/image1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1.png"/><Relationship Id="rId5" Type="http://schemas.openxmlformats.org/officeDocument/2006/relationships/image" Target="../media/image14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png"/><Relationship Id="rId5" Type="http://schemas.openxmlformats.org/officeDocument/2006/relationships/image" Target="../media/image151.png"/><Relationship Id="rId4" Type="http://schemas.openxmlformats.org/officeDocument/2006/relationships/image" Target="../media/image14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1738" y="1"/>
            <a:ext cx="8137922" cy="1028699"/>
          </a:xfrm>
        </p:spPr>
        <p:txBody>
          <a:bodyPr/>
          <a:lstStyle/>
          <a:p>
            <a:r>
              <a:rPr lang="en-US" altLang="zh-CN" dirty="0"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2022</a:t>
            </a:r>
            <a:r>
              <a:rPr lang="zh-CN" altLang="en-US" dirty="0"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年</a:t>
            </a:r>
            <a:r>
              <a:rPr lang="en-US" altLang="zh-CN" dirty="0"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AI</a:t>
            </a:r>
            <a:r>
              <a:rPr lang="zh-CN" altLang="en-US" dirty="0"/>
              <a:t>界的爆炸新闻</a:t>
            </a:r>
            <a:endParaRPr lang="zh-CN" altLang="en-US" dirty="0"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1</a:t>
            </a:fld>
            <a:endParaRPr lang="zh-CN" altLang="en-US" dirty="0"/>
          </a:p>
        </p:txBody>
      </p:sp>
      <p:sp>
        <p:nvSpPr>
          <p:cNvPr id="13" name="内容占位符 2"/>
          <p:cNvSpPr txBox="1"/>
          <p:nvPr/>
        </p:nvSpPr>
        <p:spPr>
          <a:xfrm>
            <a:off x="502443" y="1181186"/>
            <a:ext cx="4856957" cy="14804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SzPct val="88000"/>
              <a:buFont typeface="Wingdings" panose="05000000000000000000" pitchFamily="2" charset="2"/>
              <a:buChar char="p"/>
              <a:defRPr sz="2000" b="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2022</a:t>
            </a:r>
            <a:r>
              <a:rPr lang="zh-CN" altLang="en-US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年</a:t>
            </a:r>
            <a:r>
              <a:rPr lang="en-US" altLang="zh-CN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11</a:t>
            </a:r>
            <a:r>
              <a:rPr lang="zh-CN" altLang="en-US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月， </a:t>
            </a:r>
            <a:r>
              <a:rPr lang="en-US" altLang="zh-CN" dirty="0" err="1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ChatGPT</a:t>
            </a:r>
            <a:r>
              <a:rPr lang="zh-CN" altLang="en-US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被推出，可以完成各类对话指令任务，推出</a:t>
            </a:r>
            <a:r>
              <a:rPr lang="en-US" altLang="zh-CN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2</a:t>
            </a:r>
            <a:r>
              <a:rPr lang="zh-CN" altLang="en-US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个月积累</a:t>
            </a:r>
            <a:r>
              <a:rPr lang="en-US" altLang="zh-CN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1</a:t>
            </a:r>
            <a:r>
              <a:rPr lang="zh-CN" altLang="en-US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亿月活用户</a:t>
            </a:r>
            <a:endParaRPr lang="en-US" altLang="zh-CN" dirty="0"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sp>
        <p:nvSpPr>
          <p:cNvPr id="7" name="页脚占位符 1"/>
          <p:cNvSpPr>
            <a:spLocks noGrp="1"/>
          </p:cNvSpPr>
          <p:nvPr>
            <p:ph type="ftr" sz="quarter" idx="11"/>
          </p:nvPr>
        </p:nvSpPr>
        <p:spPr>
          <a:xfrm>
            <a:off x="502443" y="6198897"/>
            <a:ext cx="3105151" cy="495896"/>
          </a:xfrm>
        </p:spPr>
        <p:txBody>
          <a:bodyPr/>
          <a:lstStyle/>
          <a:p>
            <a:r>
              <a:rPr lang="en-US" altLang="zh-CN" dirty="0">
                <a:solidFill>
                  <a:schemeClr val="accent1"/>
                </a:solidFill>
                <a:hlinkClick r:id="rId3"/>
              </a:rPr>
              <a:t>https://chat.openai.com/</a:t>
            </a:r>
            <a:endParaRPr lang="zh-CN" altLang="en-US" dirty="0"/>
          </a:p>
          <a:p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032D63F9-83DB-F9E8-F05F-7A529C9BD9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443" y="2661666"/>
            <a:ext cx="4647722" cy="34899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图片 4">
            <a:extLst>
              <a:ext uri="{FF2B5EF4-FFF2-40B4-BE49-F238E27FC236}">
                <a16:creationId xmlns:a16="http://schemas.microsoft.com/office/drawing/2014/main" id="{598926D7-B105-36E2-7895-1199EE9498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5098" y="1181186"/>
            <a:ext cx="3484562" cy="4970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336427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>
          <a:xfrm>
            <a:off x="6457949" y="6240464"/>
            <a:ext cx="2182416" cy="206381"/>
          </a:xfrm>
        </p:spPr>
        <p:txBody>
          <a:bodyPr/>
          <a:lstStyle/>
          <a:p>
            <a:fld id="{5DD3DB80-B894-403A-B48E-6FDC1A72010E}" type="slidenum">
              <a:rPr lang="zh-CN" altLang="en-US" smtClean="0"/>
              <a:t>10</a:t>
            </a:fld>
            <a:endParaRPr lang="zh-CN" altLang="en-US" dirty="0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703780" y="0"/>
            <a:ext cx="8137922" cy="1028699"/>
          </a:xfrm>
        </p:spPr>
        <p:txBody>
          <a:bodyPr/>
          <a:lstStyle/>
          <a:p>
            <a:r>
              <a:rPr lang="zh-CN" altLang="en-US" dirty="0"/>
              <a:t>多层感知机</a:t>
            </a:r>
          </a:p>
        </p:txBody>
      </p:sp>
      <p:sp>
        <p:nvSpPr>
          <p:cNvPr id="67" name="内容占位符 2"/>
          <p:cNvSpPr txBox="1"/>
          <p:nvPr/>
        </p:nvSpPr>
        <p:spPr>
          <a:xfrm>
            <a:off x="503634" y="1404101"/>
            <a:ext cx="7994413" cy="7099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SzPct val="88000"/>
              <a:buFont typeface="Wingdings" panose="05000000000000000000" pitchFamily="2" charset="2"/>
              <a:buChar char="p"/>
              <a:defRPr sz="2000" b="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添加隐含层（</a:t>
            </a:r>
            <a:r>
              <a:rPr lang="en-US" altLang="zh-CN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Hidden Layer</a:t>
            </a:r>
            <a:r>
              <a:rPr lang="zh-CN" altLang="en-US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）允许去学习一个不局限于</a:t>
            </a:r>
            <a:r>
              <a:rPr lang="zh-CN" altLang="en-US" dirty="0">
                <a:solidFill>
                  <a:schemeClr val="accent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线性可分情况</a:t>
            </a:r>
            <a:r>
              <a:rPr lang="zh-CN" altLang="en-US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的映射</a:t>
            </a:r>
            <a:endParaRPr lang="en-US" altLang="zh-CN" dirty="0"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sp>
        <p:nvSpPr>
          <p:cNvPr id="60" name="内容占位符 2"/>
          <p:cNvSpPr txBox="1"/>
          <p:nvPr/>
        </p:nvSpPr>
        <p:spPr>
          <a:xfrm>
            <a:off x="3605004" y="4957163"/>
            <a:ext cx="1266075" cy="19837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SzPct val="88000"/>
              <a:buFont typeface="Wingdings" panose="05000000000000000000" pitchFamily="2" charset="2"/>
              <a:buChar char="p"/>
              <a:defRPr sz="2000" b="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1600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每个隐含节点负责实现凸区域的一条边界线</a:t>
            </a:r>
            <a:endParaRPr lang="en-US" altLang="zh-CN" sz="1600" dirty="0"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/>
              <p:cNvSpPr txBox="1"/>
              <p:nvPr/>
            </p:nvSpPr>
            <p:spPr>
              <a:xfrm>
                <a:off x="703780" y="3663757"/>
                <a:ext cx="307340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600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决策边界：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zh-CN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zh-CN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zh-CN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endParaRPr lang="zh-CN" altLang="zh-CN" sz="160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780" y="3663757"/>
                <a:ext cx="3073405" cy="338554"/>
              </a:xfrm>
              <a:prstGeom prst="rect">
                <a:avLst/>
              </a:prstGeom>
              <a:blipFill>
                <a:blip r:embed="rId4"/>
                <a:stretch>
                  <a:fillRect l="-990" t="-3571" b="-232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4" name="图片 7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6814" y="4111129"/>
            <a:ext cx="3267739" cy="2219136"/>
          </a:xfrm>
          <a:prstGeom prst="rect">
            <a:avLst/>
          </a:prstGeom>
        </p:spPr>
      </p:pic>
      <p:pic>
        <p:nvPicPr>
          <p:cNvPr id="76" name="图片 7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8922" y="2390816"/>
            <a:ext cx="2243522" cy="1402202"/>
          </a:xfrm>
          <a:prstGeom prst="rect">
            <a:avLst/>
          </a:prstGeom>
        </p:spPr>
      </p:pic>
      <p:pic>
        <p:nvPicPr>
          <p:cNvPr id="78" name="图片 7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947" y="4661770"/>
            <a:ext cx="2444708" cy="1542422"/>
          </a:xfrm>
          <a:prstGeom prst="rect">
            <a:avLst/>
          </a:prstGeom>
        </p:spPr>
      </p:pic>
      <p:pic>
        <p:nvPicPr>
          <p:cNvPr id="80" name="图片 7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870" y="2518899"/>
            <a:ext cx="1822862" cy="841321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4096" y="2909101"/>
            <a:ext cx="4537290" cy="3677996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11</a:t>
            </a:fld>
            <a:endParaRPr lang="zh-CN" altLang="en-US" dirty="0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703780" y="0"/>
            <a:ext cx="8137922" cy="1028699"/>
          </a:xfrm>
        </p:spPr>
        <p:txBody>
          <a:bodyPr/>
          <a:lstStyle/>
          <a:p>
            <a:r>
              <a:rPr lang="zh-CN" altLang="en-US" dirty="0"/>
              <a:t>多层感知机</a:t>
            </a:r>
          </a:p>
        </p:txBody>
      </p:sp>
      <p:sp>
        <p:nvSpPr>
          <p:cNvPr id="67" name="内容占位符 2"/>
          <p:cNvSpPr txBox="1"/>
          <p:nvPr/>
        </p:nvSpPr>
        <p:spPr>
          <a:xfrm>
            <a:off x="502444" y="1880402"/>
            <a:ext cx="7994413" cy="102869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SzPct val="88000"/>
              <a:buFont typeface="Wingdings" panose="05000000000000000000" pitchFamily="2" charset="2"/>
              <a:buChar char="p"/>
              <a:defRPr sz="2000" b="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消息从输入节点出发，经过隐含节点（如果有的话）到输出节点</a:t>
            </a:r>
            <a:endParaRPr lang="en-US" altLang="zh-CN" dirty="0"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r>
              <a:rPr lang="zh-CN" altLang="en-US" sz="2100" dirty="0">
                <a:ea typeface="阿里巴巴普惠体 R" panose="00020600040101010101" pitchFamily="18" charset="-122"/>
              </a:rPr>
              <a:t>每一层只和其前后相邻层的神经元连接，层内以及间隔一层以上的神经元之间没有连接，即</a:t>
            </a:r>
            <a:r>
              <a:rPr lang="zh-CN" altLang="en-US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网络中没有圈或者循环</a:t>
            </a:r>
            <a:endParaRPr lang="en-US" altLang="zh-CN" dirty="0"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sp>
        <p:nvSpPr>
          <p:cNvPr id="14" name="文本占位符 3 1"/>
          <p:cNvSpPr txBox="1"/>
          <p:nvPr/>
        </p:nvSpPr>
        <p:spPr>
          <a:xfrm>
            <a:off x="502444" y="1285289"/>
            <a:ext cx="974018" cy="41490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solidFill>
              <a:srgbClr val="80C0F6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前馈</a:t>
            </a:r>
            <a:endParaRPr lang="en-US" altLang="zh-CN" dirty="0"/>
          </a:p>
        </p:txBody>
      </p:sp>
      <p:sp>
        <p:nvSpPr>
          <p:cNvPr id="21" name="Rectangle 5"/>
          <p:cNvSpPr/>
          <p:nvPr/>
        </p:nvSpPr>
        <p:spPr>
          <a:xfrm>
            <a:off x="5763444" y="6217765"/>
            <a:ext cx="20056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双层前馈神经网络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12</a:t>
            </a:fld>
            <a:endParaRPr lang="zh-CN" altLang="en-US" dirty="0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703780" y="0"/>
            <a:ext cx="8137922" cy="1028699"/>
          </a:xfrm>
        </p:spPr>
        <p:txBody>
          <a:bodyPr/>
          <a:lstStyle/>
          <a:p>
            <a:r>
              <a:rPr lang="zh-CN" altLang="en-US" dirty="0"/>
              <a:t>多层计算</a:t>
            </a:r>
          </a:p>
        </p:txBody>
      </p:sp>
      <p:pic>
        <p:nvPicPr>
          <p:cNvPr id="2050" name="Picture 2" descr="MLP3">
            <a:extLst>
              <a:ext uri="{FF2B5EF4-FFF2-40B4-BE49-F238E27FC236}">
                <a16:creationId xmlns:a16="http://schemas.microsoft.com/office/drawing/2014/main" id="{2FF9B0A4-DD52-6114-CC06-6F0ACF01CB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4411" y="1235178"/>
            <a:ext cx="5997718" cy="2909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E20E37CD-B2E6-D586-EA5C-50809DD363A6}"/>
                  </a:ext>
                </a:extLst>
              </p:cNvPr>
              <p:cNvSpPr txBox="1"/>
              <p:nvPr/>
            </p:nvSpPr>
            <p:spPr>
              <a:xfrm>
                <a:off x="1033153" y="4619501"/>
                <a:ext cx="5424796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zh-CN" altLang="en-US" dirty="0"/>
                  <a:t>第一层：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en-US" altLang="zh-CN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zh-CN" altLang="en-US" dirty="0"/>
                  <a:t>第二层：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en-US" altLang="zh-CN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zh-CN" altLang="en-US" dirty="0"/>
                  <a:t>第三层：</a:t>
                </a:r>
                <a:r>
                  <a:rPr kumimoji="1" lang="en-US" altLang="zh-CN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en-US" altLang="zh-CN" dirty="0"/>
              </a:p>
              <a:p>
                <a:endParaRPr kumimoji="1" lang="zh-CN" altLang="en-US" dirty="0"/>
              </a:p>
            </p:txBody>
          </p:sp>
        </mc:Choice>
        <mc:Fallback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E20E37CD-B2E6-D586-EA5C-50809DD363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3153" y="4619501"/>
                <a:ext cx="5424796" cy="1200329"/>
              </a:xfrm>
              <a:prstGeom prst="rect">
                <a:avLst/>
              </a:prstGeom>
              <a:blipFill>
                <a:blip r:embed="rId3"/>
                <a:stretch>
                  <a:fillRect l="-701" t="-20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15372F0-9D50-2E8E-3FB9-E542E0350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13</a:t>
            </a:fld>
            <a:endParaRPr lang="zh-CN" altLang="en-US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1CECAB8E-3C18-1A07-BBD2-B369A45E0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  从不同的角度看待神经网络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B82D2E29-9DC0-A0B8-7B4D-7183747BEC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444" y="1207551"/>
            <a:ext cx="7772400" cy="377646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3B68CA8D-AA8D-64AA-DD7E-DB3563F2A7BA}"/>
                  </a:ext>
                </a:extLst>
              </p:cNvPr>
              <p:cNvSpPr txBox="1"/>
              <p:nvPr/>
            </p:nvSpPr>
            <p:spPr>
              <a:xfrm>
                <a:off x="799327" y="5420324"/>
                <a:ext cx="7178634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b="0" i="0" u="none" strike="noStrike" dirty="0">
                    <a:solidFill>
                      <a:srgbClr val="333333"/>
                    </a:solidFill>
                    <a:effectLst/>
                    <a:latin typeface="Open Sans" panose="020F0502020204030204" pitchFamily="34" charset="0"/>
                  </a:rPr>
                  <a:t>将前</a:t>
                </a:r>
                <a:r>
                  <a:rPr lang="en" altLang="zh-CN" b="0" i="0" u="none" strike="noStrike" dirty="0">
                    <a:solidFill>
                      <a:srgbClr val="333333"/>
                    </a:solidFill>
                    <a:effectLst/>
                    <a:latin typeface="Open Sans" panose="020F0502020204030204" pitchFamily="34" charset="0"/>
                  </a:rPr>
                  <a:t>N-1</a:t>
                </a:r>
                <a:r>
                  <a:rPr lang="zh-CN" altLang="en-US" b="0" i="0" u="none" strike="noStrike" dirty="0">
                    <a:solidFill>
                      <a:srgbClr val="333333"/>
                    </a:solidFill>
                    <a:effectLst/>
                    <a:latin typeface="Open Sans" panose="020F0502020204030204" pitchFamily="34" charset="0"/>
                  </a:rPr>
                  <a:t>个隐藏层打包成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u="none" strike="noStrike" smtClean="0">
                            <a:solidFill>
                              <a:srgbClr val="333333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b="0" i="0" u="none" strike="noStrike" smtClean="0">
                            <a:solidFill>
                              <a:srgbClr val="333333"/>
                            </a:solidFill>
                            <a:effectLst/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altLang="zh-CN" b="0" i="1" u="none" strike="noStrike" smtClean="0">
                            <a:solidFill>
                              <a:srgbClr val="333333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b="0" i="0" u="none" strike="noStrike" dirty="0">
                    <a:solidFill>
                      <a:srgbClr val="333333"/>
                    </a:solidFill>
                    <a:effectLst/>
                    <a:latin typeface="Open Sans" panose="020B0606030504020204" pitchFamily="34" charset="0"/>
                  </a:rPr>
                  <a:t>函数，这些函数可以当作多个基函数，进行线性求和。 这些基函数不再是固定的，而是随着训练过程去适应。神经网络可以理解为一种自动构建</a:t>
                </a:r>
                <a:r>
                  <a:rPr lang="en" altLang="zh-CN" b="0" i="0" u="none" strike="noStrike" dirty="0">
                    <a:solidFill>
                      <a:srgbClr val="333333"/>
                    </a:solidFill>
                    <a:effectLst/>
                    <a:latin typeface="Open Sans" panose="020B0606030504020204" pitchFamily="34" charset="0"/>
                  </a:rPr>
                  <a:t>basis</a:t>
                </a:r>
                <a:r>
                  <a:rPr lang="zh-CN" altLang="en-US" b="0" i="0" u="none" strike="noStrike" dirty="0">
                    <a:solidFill>
                      <a:srgbClr val="333333"/>
                    </a:solidFill>
                    <a:effectLst/>
                    <a:latin typeface="Open Sans" panose="020B0606030504020204" pitchFamily="34" charset="0"/>
                  </a:rPr>
                  <a:t>的方法。</a:t>
                </a:r>
                <a:endParaRPr lang="zh-CN" altLang="en-US" dirty="0"/>
              </a:p>
            </p:txBody>
          </p:sp>
        </mc:Choice>
        <mc:Fallback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3B68CA8D-AA8D-64AA-DD7E-DB3563F2A7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327" y="5420324"/>
                <a:ext cx="7178634" cy="923330"/>
              </a:xfrm>
              <a:prstGeom prst="rect">
                <a:avLst/>
              </a:prstGeom>
              <a:blipFill>
                <a:blip r:embed="rId3"/>
                <a:stretch>
                  <a:fillRect l="-529" t="-2703" b="-945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529063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14</a:t>
            </a:fld>
            <a:endParaRPr lang="zh-CN" altLang="en-US" dirty="0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703780" y="0"/>
            <a:ext cx="8137922" cy="1028699"/>
          </a:xfrm>
        </p:spPr>
        <p:txBody>
          <a:bodyPr/>
          <a:lstStyle/>
          <a:p>
            <a:r>
              <a:rPr lang="zh-CN" altLang="en-US" dirty="0"/>
              <a:t>激活函数一定要用非线性的么</a:t>
            </a:r>
          </a:p>
        </p:txBody>
      </p:sp>
      <p:sp>
        <p:nvSpPr>
          <p:cNvPr id="37" name="内容占位符 2"/>
          <p:cNvSpPr txBox="1">
            <a:spLocks/>
          </p:cNvSpPr>
          <p:nvPr/>
        </p:nvSpPr>
        <p:spPr>
          <a:xfrm>
            <a:off x="574793" y="1725139"/>
            <a:ext cx="7994413" cy="49103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SzPct val="88000"/>
              <a:buFont typeface="Wingdings" pitchFamily="2" charset="2"/>
              <a:buChar char="p"/>
              <a:defRPr sz="2000" b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如果激活函数是线性的，会有</a:t>
            </a:r>
            <a:endParaRPr lang="en-US" altLang="zh-CN" dirty="0"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上式会变为</a:t>
            </a:r>
            <a:endParaRPr lang="en-US" altLang="zh-CN" dirty="0"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>
              <a:lnSpc>
                <a:spcPct val="150000"/>
              </a:lnSpc>
            </a:pPr>
            <a:endParaRPr lang="en-US" altLang="zh-CN" dirty="0"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zh-CN" dirty="0"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ea typeface="阿里巴巴普惠体 R" panose="00020600040101010101" pitchFamily="18" charset="-122"/>
              </a:rPr>
              <a:t>这样的多层感知机仅在线性意义上提高了网络的表达能力。</a:t>
            </a:r>
            <a:endParaRPr lang="en-US" altLang="zh-CN" dirty="0">
              <a:ea typeface="阿里巴巴普惠体 R" panose="00020600040101010101" pitchFamily="18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ea typeface="阿里巴巴普惠体 R" panose="00020600040101010101" pitchFamily="18" charset="-122"/>
              </a:rPr>
              <a:t>激活函数一定得是非线性的，才能使网络模型有更广的拟合能力。</a:t>
            </a:r>
            <a:endParaRPr lang="en-US" altLang="zh-CN" dirty="0">
              <a:ea typeface="阿里巴巴普惠体 R" panose="00020600040101010101" pitchFamily="18" charset="-122"/>
            </a:endParaRPr>
          </a:p>
          <a:p>
            <a:pPr marL="0" indent="0">
              <a:lnSpc>
                <a:spcPct val="150000"/>
              </a:lnSpc>
              <a:buNone/>
            </a:pPr>
            <a:endParaRPr lang="zh-CN" altLang="zh-CN" dirty="0"/>
          </a:p>
          <a:p>
            <a:pPr marL="0" indent="0">
              <a:lnSpc>
                <a:spcPct val="150000"/>
              </a:lnSpc>
              <a:buNone/>
            </a:pPr>
            <a:endParaRPr lang="en-US" altLang="zh-CN" dirty="0"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marL="0" indent="0">
              <a:lnSpc>
                <a:spcPct val="150000"/>
              </a:lnSpc>
              <a:buNone/>
            </a:pPr>
            <a:endParaRPr lang="zh-CN" altLang="zh-CN" dirty="0"/>
          </a:p>
          <a:p>
            <a:pPr>
              <a:lnSpc>
                <a:spcPct val="150000"/>
              </a:lnSpc>
            </a:pPr>
            <a:endParaRPr lang="en-US" altLang="zh-CN" dirty="0"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>
              <a:lnSpc>
                <a:spcPct val="150000"/>
              </a:lnSpc>
            </a:pPr>
            <a:endParaRPr lang="zh-CN" altLang="zh-CN" dirty="0"/>
          </a:p>
          <a:p>
            <a:pPr>
              <a:lnSpc>
                <a:spcPct val="150000"/>
              </a:lnSpc>
            </a:pPr>
            <a:endParaRPr lang="en-US" altLang="zh-CN" dirty="0"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4634BCA-AE31-9F26-E3CE-A1706E6ED4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8746" y="1352303"/>
            <a:ext cx="4381500" cy="3683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69174CE-A2F7-67E6-4691-D0227C6F86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4096" y="2417043"/>
            <a:ext cx="2590800" cy="254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AC4A05D-55D3-10D1-150B-EF5393F78D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6899" y="3501231"/>
            <a:ext cx="5410200" cy="2667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DA37BD3-9B01-9BEF-AECC-59C9E0EA21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46499" y="3761943"/>
            <a:ext cx="1651000" cy="3429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B41DBE8-85CC-5AC6-C147-EFD75841F8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94049" y="4139493"/>
            <a:ext cx="2755900" cy="3302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15</a:t>
            </a:fld>
            <a:endParaRPr lang="zh-CN" altLang="en-US" dirty="0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703780" y="0"/>
            <a:ext cx="8137922" cy="1028699"/>
          </a:xfrm>
        </p:spPr>
        <p:txBody>
          <a:bodyPr/>
          <a:lstStyle/>
          <a:p>
            <a:r>
              <a:rPr lang="zh-CN" altLang="en-US" dirty="0"/>
              <a:t>非线性激活函数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7" name="内容占位符 2"/>
              <p:cNvSpPr txBox="1">
                <a:spLocks/>
              </p:cNvSpPr>
              <p:nvPr/>
            </p:nvSpPr>
            <p:spPr>
              <a:xfrm>
                <a:off x="574793" y="1536453"/>
                <a:ext cx="7994413" cy="491039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85750" indent="-28575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Clr>
                    <a:schemeClr val="accent1"/>
                  </a:buClr>
                  <a:buSzPct val="88000"/>
                  <a:buFont typeface="Wingdings" pitchFamily="2" charset="2"/>
                  <a:buChar char="p"/>
                  <a:defRPr sz="20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6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b="0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50000"/>
                  </a:lnSpc>
                </a:pPr>
                <a:r>
                  <a:rPr lang="en-US" altLang="zh-CN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Sigmoid</a:t>
                </a:r>
                <a:r>
                  <a:rPr lang="zh-CN" altLang="en-US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激活函数</a:t>
                </a:r>
                <a:endParaRPr lang="en-US" altLang="zh-CN" dirty="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altLang="zh-CN" dirty="0"/>
              </a:p>
              <a:p>
                <a:pPr>
                  <a:lnSpc>
                    <a:spcPct val="150000"/>
                  </a:lnSpc>
                </a:pPr>
                <a:r>
                  <a:rPr lang="en-US" altLang="zh-CN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Tanh</a:t>
                </a:r>
                <a:r>
                  <a:rPr lang="zh-CN" altLang="en-US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激活函数</a:t>
                </a:r>
                <a:endParaRPr lang="en-US" altLang="zh-CN" dirty="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𝑡𝑎𝑛h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1−</m:t>
                          </m:r>
                          <m:sSup>
                            <m:sSup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</m:num>
                        <m:den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altLang="zh-CN" dirty="0"/>
              </a:p>
              <a:p>
                <a:pPr>
                  <a:lnSpc>
                    <a:spcPct val="150000"/>
                  </a:lnSpc>
                </a:pPr>
                <a:r>
                  <a:rPr lang="zh-CN" altLang="en-US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线性整流函数（</a:t>
                </a:r>
                <a:r>
                  <a:rPr lang="en-US" altLang="zh-CN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Rectified Linear Unit, </a:t>
                </a:r>
                <a:r>
                  <a:rPr lang="en-US" altLang="zh-CN" dirty="0" err="1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ReLU</a:t>
                </a:r>
                <a:r>
                  <a:rPr lang="en-US" altLang="zh-CN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)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𝑅𝑒𝐿𝑈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𝑚𝑎𝑥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(0,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zh-CN" dirty="0"/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en-US" altLang="zh-CN" dirty="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zh-CN" altLang="zh-CN" dirty="0"/>
              </a:p>
              <a:p>
                <a:pPr>
                  <a:lnSpc>
                    <a:spcPct val="150000"/>
                  </a:lnSpc>
                </a:pPr>
                <a:endParaRPr lang="en-US" altLang="zh-CN" dirty="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  <a:p>
                <a:pPr>
                  <a:lnSpc>
                    <a:spcPct val="150000"/>
                  </a:lnSpc>
                </a:pPr>
                <a:endParaRPr lang="zh-CN" altLang="zh-CN" dirty="0"/>
              </a:p>
              <a:p>
                <a:pPr>
                  <a:lnSpc>
                    <a:spcPct val="150000"/>
                  </a:lnSpc>
                </a:pPr>
                <a:endParaRPr lang="en-US" altLang="zh-CN" dirty="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</p:txBody>
          </p:sp>
        </mc:Choice>
        <mc:Fallback>
          <p:sp>
            <p:nvSpPr>
              <p:cNvPr id="37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793" y="1536453"/>
                <a:ext cx="7994413" cy="4910392"/>
              </a:xfrm>
              <a:prstGeom prst="rect">
                <a:avLst/>
              </a:prstGeom>
              <a:blipFill>
                <a:blip r:embed="rId2"/>
                <a:stretch>
                  <a:fillRect l="-4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8" name="图片 3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2178" y="1762940"/>
            <a:ext cx="2376205" cy="1208705"/>
          </a:xfrm>
          <a:prstGeom prst="rect">
            <a:avLst/>
          </a:prstGeom>
        </p:spPr>
      </p:pic>
      <p:pic>
        <p:nvPicPr>
          <p:cNvPr id="45" name="图片 4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2177" y="3278552"/>
            <a:ext cx="2376205" cy="1217978"/>
          </a:xfrm>
          <a:prstGeom prst="rect">
            <a:avLst/>
          </a:prstGeom>
        </p:spPr>
      </p:pic>
      <p:pic>
        <p:nvPicPr>
          <p:cNvPr id="46" name="Picture 2" descr="Image result for relu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2177" y="4817779"/>
            <a:ext cx="2376205" cy="1462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50378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3" name="内容占位符 2"/>
              <p:cNvSpPr txBox="1">
                <a:spLocks/>
              </p:cNvSpPr>
              <p:nvPr/>
            </p:nvSpPr>
            <p:spPr>
              <a:xfrm>
                <a:off x="4356235" y="1591867"/>
                <a:ext cx="4385734" cy="450220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85750" indent="-28575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Clr>
                    <a:schemeClr val="accent1"/>
                  </a:buClr>
                  <a:buSzPct val="88000"/>
                  <a:buFont typeface="Wingdings" pitchFamily="2" charset="2"/>
                  <a:buChar char="p"/>
                  <a:defRPr sz="20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6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b="0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50000"/>
                  </a:lnSpc>
                </a:pPr>
                <a:r>
                  <a:rPr lang="zh-CN" altLang="en-US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将</a:t>
                </a:r>
                <a:r>
                  <a:rPr lang="en-US" altLang="zh-CN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x</a:t>
                </a:r>
                <a:r>
                  <a:rPr lang="zh-CN" altLang="en-US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映射到</a:t>
                </a:r>
                <a:r>
                  <a:rPr lang="en-US" altLang="zh-CN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(0,1)</a:t>
                </a:r>
                <a:r>
                  <a:rPr lang="zh-CN" altLang="en-US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区间内</a:t>
                </a:r>
                <a:endParaRPr lang="en-US" altLang="zh-CN" dirty="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导数：</a:t>
                </a:r>
                <a:endParaRPr lang="en-US" altLang="zh-CN" dirty="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zh-CN" altLang="zh-CN" sz="1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𝑆𝑖𝑔𝑚𝑜𝑖𝑑</m:t>
                          </m:r>
                        </m:sub>
                        <m:sup>
                          <m:r>
                            <a:rPr lang="en-US" altLang="zh-CN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altLang="zh-CN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zh-CN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lang="zh-CN" altLang="zh-CN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𝑆𝑖𝑔𝑚𝑜𝑖𝑑</m:t>
                          </m:r>
                        </m:sub>
                      </m:sSub>
                      <m:r>
                        <a:rPr lang="en-US" altLang="zh-CN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zh-CN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)(1−</m:t>
                      </m:r>
                      <m:sSub>
                        <m:sSubPr>
                          <m:ctrlPr>
                            <a:rPr lang="zh-CN" altLang="zh-CN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𝑆𝑖𝑔𝑚𝑜𝑖𝑑</m:t>
                          </m:r>
                        </m:sub>
                      </m:sSub>
                      <m:r>
                        <a:rPr lang="en-US" altLang="zh-CN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zh-CN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US" altLang="zh-CN" sz="1800" dirty="0">
                  <a:latin typeface="Cambria Math" panose="02040503050406030204" pitchFamily="18" charset="0"/>
                  <a:ea typeface="Cambria Math" panose="02040503050406030204" pitchFamily="18" charset="0"/>
                  <a:cs typeface="阿里巴巴普惠体 R" panose="00020600040101010101" pitchFamily="18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受生物神经元的启发产生，可以被看做一个人工神经元在当前输入下被“激活”的概率</a:t>
                </a:r>
                <a:endParaRPr lang="en-US" altLang="zh-CN" dirty="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边界值会使梯度消失</a:t>
                </a:r>
                <a:r>
                  <a:rPr lang="zh-CN" altLang="en-US" dirty="0">
                    <a:solidFill>
                      <a:schemeClr val="accent1"/>
                    </a:solidFill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（为什么？）</a:t>
                </a:r>
              </a:p>
            </p:txBody>
          </p:sp>
        </mc:Choice>
        <mc:Fallback>
          <p:sp>
            <p:nvSpPr>
              <p:cNvPr id="13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6235" y="1591867"/>
                <a:ext cx="4385734" cy="4502207"/>
              </a:xfrm>
              <a:prstGeom prst="rect">
                <a:avLst/>
              </a:prstGeom>
              <a:blipFill>
                <a:blip r:embed="rId2"/>
                <a:stretch>
                  <a:fillRect l="-11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16</a:t>
            </a:fld>
            <a:endParaRPr lang="zh-CN" altLang="en-US" dirty="0"/>
          </a:p>
        </p:txBody>
      </p:sp>
      <p:sp>
        <p:nvSpPr>
          <p:cNvPr id="9" name="标题 3"/>
          <p:cNvSpPr>
            <a:spLocks noGrp="1"/>
          </p:cNvSpPr>
          <p:nvPr>
            <p:ph type="title"/>
          </p:nvPr>
        </p:nvSpPr>
        <p:spPr>
          <a:xfrm>
            <a:off x="703780" y="0"/>
            <a:ext cx="8137922" cy="1028699"/>
          </a:xfrm>
        </p:spPr>
        <p:txBody>
          <a:bodyPr/>
          <a:lstStyle/>
          <a:p>
            <a:r>
              <a:rPr lang="zh-CN" altLang="en-US" dirty="0"/>
              <a:t>激活函数</a:t>
            </a:r>
          </a:p>
        </p:txBody>
      </p:sp>
      <p:sp>
        <p:nvSpPr>
          <p:cNvPr id="6" name="文本占位符 3 1"/>
          <p:cNvSpPr txBox="1"/>
          <p:nvPr/>
        </p:nvSpPr>
        <p:spPr>
          <a:xfrm>
            <a:off x="502443" y="1285289"/>
            <a:ext cx="2511689" cy="41490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solidFill>
              <a:srgbClr val="80C0F6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Sigmoid</a:t>
            </a:r>
            <a:r>
              <a:rPr lang="zh-CN" altLang="en-US" dirty="0"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函数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703780" y="1956781"/>
                <a:ext cx="2423356" cy="6173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𝑆𝑖𝑔𝑚𝑜𝑖𝑑</m:t>
                          </m:r>
                        </m:sub>
                      </m:sSub>
                      <m:r>
                        <a:rPr lang="zh-CN" altLang="en-US" i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780" y="1956781"/>
                <a:ext cx="2423356" cy="617348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p:pic>
        <p:nvPicPr>
          <p:cNvPr id="10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2443" y="3137297"/>
            <a:ext cx="3853792" cy="2539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1553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1738" y="1"/>
            <a:ext cx="8137922" cy="1028699"/>
          </a:xfrm>
        </p:spPr>
        <p:txBody>
          <a:bodyPr/>
          <a:lstStyle/>
          <a:p>
            <a:r>
              <a:rPr lang="zh-CN" altLang="en-US" dirty="0"/>
              <a:t>梯度消失问题</a:t>
            </a:r>
            <a:endParaRPr lang="zh-CN" altLang="en-US" dirty="0"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17</a:t>
            </a:fld>
            <a:endParaRPr lang="zh-CN" altLang="en-US" dirty="0"/>
          </a:p>
        </p:txBody>
      </p:sp>
      <p:sp>
        <p:nvSpPr>
          <p:cNvPr id="7" name="页脚占位符 1">
            <a:extLst>
              <a:ext uri="{FF2B5EF4-FFF2-40B4-BE49-F238E27FC236}">
                <a16:creationId xmlns:a16="http://schemas.microsoft.com/office/drawing/2014/main" id="{E431E73E-26A4-4D29-B2F2-0EE6F9BA04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3635" y="6330493"/>
            <a:ext cx="4529759" cy="206381"/>
          </a:xfrm>
        </p:spPr>
        <p:txBody>
          <a:bodyPr/>
          <a:lstStyle/>
          <a:p>
            <a:r>
              <a:rPr lang="zh-CN" altLang="en-US" dirty="0"/>
              <a:t>https://www.quora.com/Why-are-GPUs-well-suited-to-deep-learning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C9223D86-C9D0-4479-8E04-54270FBEB9EF}"/>
              </a:ext>
            </a:extLst>
          </p:cNvPr>
          <p:cNvSpPr txBox="1">
            <a:spLocks/>
          </p:cNvSpPr>
          <p:nvPr/>
        </p:nvSpPr>
        <p:spPr>
          <a:xfrm>
            <a:off x="595169" y="1296101"/>
            <a:ext cx="8370135" cy="494436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SzPct val="88000"/>
              <a:buFont typeface="Wingdings" pitchFamily="2" charset="2"/>
              <a:buChar char="p"/>
              <a:defRPr sz="2000" b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Sigmoid</a:t>
            </a:r>
            <a:r>
              <a:rPr lang="zh-CN" altLang="en-US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激活函数</a:t>
            </a:r>
            <a:endParaRPr lang="en-US" altLang="zh-CN" dirty="0"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endParaRPr lang="en-US" altLang="zh-CN" dirty="0"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endParaRPr lang="en-US" altLang="zh-CN" dirty="0"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marL="0" indent="0">
              <a:buNone/>
            </a:pPr>
            <a:endParaRPr lang="en-US" altLang="zh-CN" dirty="0"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marL="0" indent="0">
              <a:buNone/>
            </a:pPr>
            <a:endParaRPr lang="en-US" altLang="zh-CN" dirty="0"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r>
              <a:rPr lang="zh-CN" altLang="en-US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梯度范围可能会变得越来越小</a:t>
            </a:r>
            <a:endParaRPr lang="en-US" altLang="zh-CN" dirty="0"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endParaRPr lang="en-US" altLang="zh-CN" dirty="0"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endParaRPr lang="en-US" altLang="zh-CN" dirty="0"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endParaRPr lang="en-US" altLang="zh-CN" dirty="0"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r>
              <a:rPr lang="zh-CN" altLang="en-US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在反向传播超过 </a:t>
            </a:r>
            <a:r>
              <a:rPr lang="en-US" altLang="zh-CN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5 </a:t>
            </a:r>
            <a:r>
              <a:rPr lang="zh-CN" altLang="en-US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层后，梯度可能会消失</a:t>
            </a:r>
            <a:endParaRPr lang="en-US" altLang="zh-CN" dirty="0"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r>
              <a:rPr lang="zh-CN" altLang="en-US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导致网络前几层学不到东西，训练非常慢甚至无法收敛，容易陷入局部最优。</a:t>
            </a:r>
            <a:endParaRPr lang="en-US" altLang="zh-CN" dirty="0"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6743643C-7C13-4D5D-A335-3B0FA00827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5856" y="1750448"/>
            <a:ext cx="3058108" cy="174870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1C6E9126-7C9D-4911-B29C-84A6785B943F}"/>
                  </a:ext>
                </a:extLst>
              </p:cNvPr>
              <p:cNvSpPr/>
              <p:nvPr/>
            </p:nvSpPr>
            <p:spPr>
              <a:xfrm>
                <a:off x="1414139" y="1866391"/>
                <a:ext cx="2523448" cy="6173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zh-CN" altLang="en-US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zh-CN" altLang="en-US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zh-CN" altLang="en-US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</m:den>
                      </m:f>
                      <m:r>
                        <a:rPr lang="zh-CN" altLang="en-US">
                          <a:latin typeface="Cambria Math" panose="02040503050406030204" pitchFamily="18" charset="0"/>
                        </a:rPr>
                        <m:t>∈(0,1</m:t>
                      </m:r>
                      <m:r>
                        <a:rPr lang="en-US" altLang="zh-CN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1C6E9126-7C9D-4911-B29C-84A6785B94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4139" y="1866391"/>
                <a:ext cx="2523448" cy="61734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8D27BE9D-5E25-4FC2-BBD2-0F316FE7331D}"/>
                  </a:ext>
                </a:extLst>
              </p:cNvPr>
              <p:cNvSpPr/>
              <p:nvPr/>
            </p:nvSpPr>
            <p:spPr>
              <a:xfrm>
                <a:off x="811923" y="2578710"/>
                <a:ext cx="3694858" cy="6298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"/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  <m:r>
                                <a:rPr lang="zh-CN" altLang="en-US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num>
                        <m:den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zh-CN" altLang="en-US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zh-CN" altLang="en-US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zh-CN" altLang="en-US">
                          <a:latin typeface="Cambria Math" panose="02040503050406030204" pitchFamily="18" charset="0"/>
                        </a:rPr>
                        <m:t>)(1−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zh-CN" altLang="en-US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zh-CN" altLang="en-US">
                          <a:latin typeface="Cambria Math" panose="02040503050406030204" pitchFamily="18" charset="0"/>
                        </a:rPr>
                        <m:t>))∈(0,0.25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8D27BE9D-5E25-4FC2-BBD2-0F316FE733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923" y="2578710"/>
                <a:ext cx="3694858" cy="62985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E6D3D306-D4CA-4D7F-A5C7-8DEDEE2D1BD7}"/>
                  </a:ext>
                </a:extLst>
              </p:cNvPr>
              <p:cNvSpPr/>
              <p:nvPr/>
            </p:nvSpPr>
            <p:spPr>
              <a:xfrm>
                <a:off x="178696" y="3830226"/>
                <a:ext cx="9127228" cy="8106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1600" i="1">
                          <a:latin typeface="Cambria Math" panose="02040503050406030204" pitchFamily="18" charset="0"/>
                        </a:rPr>
                        <m:t>𝛥</m:t>
                      </m:r>
                      <m:sSubSup>
                        <m:sSubSupPr>
                          <m:ctrlPr>
                            <a:rPr lang="zh-CN" altLang="en-US" sz="1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sz="16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CN" altLang="en-US" sz="16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zh-CN" altLang="en-US" sz="160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sz="160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d>
                            <m:dPr>
                              <m:ctrlPr>
                                <a:rPr lang="zh-CN" alt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1600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r>
                        <a:rPr lang="zh-CN" altLang="en-US" sz="1600" i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zh-CN" altLang="en-US" sz="1600" i="1">
                          <a:latin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lang="zh-CN" altLang="en-US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"/>
                              <m:ctrlPr>
                                <a:rPr lang="zh-CN" alt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1600" i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zh-CN" altLang="en-US" sz="16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r>
                                <a:rPr lang="zh-CN" altLang="en-US" sz="1600" i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zh-CN" altLang="en-US" sz="160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</m:d>
                        </m:num>
                        <m:den>
                          <m:r>
                            <a:rPr lang="zh-CN" altLang="en-US" sz="1600" i="0"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zh-CN" altLang="en-US" sz="1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sz="16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zh-CN" altLang="en-US" sz="16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zh-CN" altLang="en-US" sz="1600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zh-CN" altLang="en-US" sz="16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zh-CN" alt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sz="1600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bSup>
                        </m:den>
                      </m:f>
                      <m:r>
                        <a:rPr lang="zh-CN" altLang="en-US" sz="1600" i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zh-CN" altLang="en-US" sz="1600" i="1">
                          <a:latin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lang="zh-CN" altLang="en-US" sz="160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"/>
                              <m:ctrlPr>
                                <a:rPr lang="zh-CN" altLang="en-US" sz="16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1600" i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zh-CN" altLang="en-US" sz="16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r>
                                <a:rPr lang="zh-CN" altLang="en-US" sz="1600" i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zh-CN" altLang="en-US" sz="16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</m:d>
                        </m:num>
                        <m:den>
                          <m:r>
                            <a:rPr lang="zh-CN" altLang="en-US" sz="1600" i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zh-CN" altLang="en-US" sz="16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sz="16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zh-CN" altLang="en-US" sz="16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zh-CN" altLang="en-US" sz="16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sz="1600" i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bSup>
                        </m:den>
                      </m:f>
                      <m:f>
                        <m:fPr>
                          <m:ctrlPr>
                            <a:rPr lang="zh-CN" altLang="en-US" sz="16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1600" i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zh-CN" altLang="en-US" sz="16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sz="16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zh-CN" altLang="en-US" sz="16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zh-CN" altLang="en-US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sz="1600" i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bSup>
                        </m:num>
                        <m:den>
                          <m:r>
                            <a:rPr lang="zh-CN" altLang="en-US" sz="1600" i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zh-CN" altLang="en-US" sz="16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sz="16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zh-CN" altLang="en-US" sz="16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zh-CN" altLang="en-US" sz="1600" i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zh-CN" altLang="en-US" sz="16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zh-CN" altLang="en-US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sz="1600" i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bSup>
                        </m:den>
                      </m:f>
                      <m:r>
                        <a:rPr lang="zh-CN" altLang="en-US" sz="16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1600" i="1">
                          <a:latin typeface="Cambria Math" panose="02040503050406030204" pitchFamily="18" charset="0"/>
                        </a:rPr>
                        <m:t>𝜂</m:t>
                      </m:r>
                      <m:nary>
                        <m:naryPr>
                          <m:chr m:val="∑"/>
                          <m:limLoc m:val="undOvr"/>
                          <m:grow m:val="on"/>
                          <m:supHide m:val="on"/>
                          <m:ctrlPr>
                            <a:rPr lang="zh-CN" altLang="en-US" sz="160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sz="16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/>
                        <m:e>
                          <m:d>
                            <m:dPr>
                              <m:ctrlPr>
                                <a:rPr lang="zh-CN" altLang="en-US" sz="16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sz="16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16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zh-CN" altLang="en-US" sz="16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zh-CN" altLang="en-US" sz="1600" i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zh-CN" altLang="en-US" sz="16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16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zh-CN" altLang="en-US" sz="16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sSubSup>
                        <m:sSubSupPr>
                          <m:ctrlPr>
                            <a:rPr lang="zh-CN" altLang="en-US" sz="16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sz="16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d>
                            <m:dPr>
                              <m:ctrlPr>
                                <a:rPr lang="zh-CN" altLang="en-US" sz="16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1600" i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b>
                        <m:sup>
                          <m:r>
                            <a:rPr lang="zh-CN" altLang="en-US" sz="1600" i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zh-CN" altLang="en-US" sz="1600" i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zh-CN" altLang="en-US" sz="16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sz="16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𝑛𝑒𝑡</m:t>
                          </m:r>
                        </m:e>
                        <m:sub>
                          <m:r>
                            <a:rPr lang="zh-CN" altLang="en-US" sz="16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d>
                            <m:dPr>
                              <m:ctrlPr>
                                <a:rPr lang="zh-CN" altLang="en-US" sz="16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1600" i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zh-CN" altLang="en-US" sz="1600" i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sSubSup>
                        <m:sSubSupPr>
                          <m:ctrlPr>
                            <a:rPr lang="zh-CN" altLang="en-US" sz="16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sz="16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CN" altLang="en-US" sz="16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zh-CN" altLang="en-US" sz="1600" i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sz="16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d>
                            <m:dPr>
                              <m:ctrlPr>
                                <a:rPr lang="zh-CN" altLang="en-US" sz="16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1600" i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sSub>
                        <m:sSubPr>
                          <m:ctrlPr>
                            <a:rPr lang="zh-CN" altLang="en-US" sz="16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6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CN" altLang="en-US" sz="16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sSubSup>
                        <m:sSubSupPr>
                          <m:ctrlPr>
                            <a:rPr lang="zh-CN" altLang="en-US" sz="16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sz="16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d>
                            <m:dPr>
                              <m:ctrlPr>
                                <a:rPr lang="zh-CN" altLang="en-US" sz="16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1600" i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b>
                        <m:sup>
                          <m:r>
                            <a:rPr lang="zh-CN" altLang="en-US" sz="1600" i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zh-CN" altLang="en-US" sz="1600" i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sz="16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𝑛𝑒</m:t>
                      </m:r>
                      <m:sSubSup>
                        <m:sSubSupPr>
                          <m:ctrlPr>
                            <a:rPr lang="zh-CN" altLang="en-US" sz="16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sz="16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zh-CN" altLang="en-US" sz="16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d>
                            <m:dPr>
                              <m:ctrlPr>
                                <a:rPr lang="zh-CN" altLang="en-US" sz="16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1600" i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r>
                        <a:rPr lang="zh-CN" altLang="en-US" sz="1600" i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zh-CN" altLang="en-US" sz="160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1600" i="1">
                          <a:latin typeface="Cambria Math" panose="02040503050406030204" pitchFamily="18" charset="0"/>
                        </a:rPr>
                        <m:t>𝜂</m:t>
                      </m:r>
                      <m:sSub>
                        <m:sSubPr>
                          <m:ctrlPr>
                            <a:rPr lang="zh-CN" alt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600" i="1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zh-CN" altLang="en-US" sz="16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sSub>
                        <m:sSubPr>
                          <m:ctrlPr>
                            <a:rPr lang="zh-CN" alt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CN" altLang="en-US" sz="160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E6D3D306-D4CA-4D7F-A5C7-8DEDEE2D1B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696" y="3830226"/>
                <a:ext cx="9127228" cy="81060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文本框 16">
            <a:extLst>
              <a:ext uri="{FF2B5EF4-FFF2-40B4-BE49-F238E27FC236}">
                <a16:creationId xmlns:a16="http://schemas.microsoft.com/office/drawing/2014/main" id="{8411BD10-DB9F-495B-87C8-2C6ABFBB2BEE}"/>
              </a:ext>
            </a:extLst>
          </p:cNvPr>
          <p:cNvSpPr txBox="1"/>
          <p:nvPr/>
        </p:nvSpPr>
        <p:spPr>
          <a:xfrm>
            <a:off x="5448030" y="4810122"/>
            <a:ext cx="1021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(0,0.25)</a:t>
            </a:r>
            <a:endParaRPr lang="zh-CN" altLang="en-US" dirty="0"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E23E7356-909C-467C-BA50-2CC19325C3A9}"/>
              </a:ext>
            </a:extLst>
          </p:cNvPr>
          <p:cNvCxnSpPr/>
          <p:nvPr/>
        </p:nvCxnSpPr>
        <p:spPr>
          <a:xfrm>
            <a:off x="5891680" y="4390396"/>
            <a:ext cx="0" cy="40473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BC8B8810-1908-4F0D-B3F8-5B2784ACD364}"/>
              </a:ext>
            </a:extLst>
          </p:cNvPr>
          <p:cNvSpPr txBox="1"/>
          <p:nvPr/>
        </p:nvSpPr>
        <p:spPr>
          <a:xfrm>
            <a:off x="7081958" y="4810122"/>
            <a:ext cx="1021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(0,0.25)</a:t>
            </a:r>
            <a:endParaRPr lang="zh-CN" altLang="en-US" dirty="0"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5AAE4699-662C-463D-8517-399366B6D569}"/>
              </a:ext>
            </a:extLst>
          </p:cNvPr>
          <p:cNvCxnSpPr/>
          <p:nvPr/>
        </p:nvCxnSpPr>
        <p:spPr>
          <a:xfrm>
            <a:off x="7525608" y="4390396"/>
            <a:ext cx="0" cy="40473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90835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3" name="内容占位符 2"/>
              <p:cNvSpPr txBox="1">
                <a:spLocks/>
              </p:cNvSpPr>
              <p:nvPr/>
            </p:nvSpPr>
            <p:spPr>
              <a:xfrm>
                <a:off x="4572000" y="1492740"/>
                <a:ext cx="4269702" cy="450220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85750" indent="-28575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Clr>
                    <a:schemeClr val="accent1"/>
                  </a:buClr>
                  <a:buSzPct val="88000"/>
                  <a:buFont typeface="Wingdings" pitchFamily="2" charset="2"/>
                  <a:buChar char="p"/>
                  <a:defRPr sz="20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6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b="0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50000"/>
                  </a:lnSpc>
                </a:pPr>
                <a:r>
                  <a:rPr lang="zh-CN" altLang="en-US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导数：</a:t>
                </a:r>
                <a:endParaRPr lang="en-US" altLang="zh-CN" dirty="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𝑡𝑎𝑛h</m:t>
                          </m:r>
                        </m:sub>
                        <m:sup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altLang="zh-CN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)=1−</m:t>
                      </m:r>
                      <m:sSub>
                        <m:sSubPr>
                          <m:ctrlPr>
                            <a:rPr lang="zh-CN" altLang="zh-CN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𝑡𝑎𝑛h</m:t>
                          </m:r>
                        </m:sub>
                      </m:sSub>
                      <m:r>
                        <a:rPr lang="en-US" altLang="zh-CN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zh-CN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sSup>
                        <m:sSupPr>
                          <m:ctrlPr>
                            <a:rPr lang="zh-CN" altLang="zh-CN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CN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altLang="zh-CN" sz="1800" dirty="0">
                  <a:latin typeface="Cambria Math" panose="02040503050406030204" pitchFamily="18" charset="0"/>
                  <a:ea typeface="Cambria Math" panose="02040503050406030204" pitchFamily="18" charset="0"/>
                  <a:cs typeface="阿里巴巴普惠体 R" panose="00020600040101010101" pitchFamily="18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负值较大的输入经过</a:t>
                </a:r>
                <a:r>
                  <a:rPr lang="en-US" altLang="zh-CN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tanh</a:t>
                </a:r>
                <a:r>
                  <a:rPr lang="zh-CN" altLang="en-US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函数会映射为负输出</a:t>
                </a:r>
                <a:endParaRPr lang="en-US" altLang="zh-CN" dirty="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只有接近零的输入会被映射为接近零的输出</a:t>
                </a:r>
                <a:endParaRPr lang="en-US" altLang="zh-CN" dirty="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</p:txBody>
          </p:sp>
        </mc:Choice>
        <mc:Fallback>
          <p:sp>
            <p:nvSpPr>
              <p:cNvPr id="13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1492740"/>
                <a:ext cx="4269702" cy="4502207"/>
              </a:xfrm>
              <a:prstGeom prst="rect">
                <a:avLst/>
              </a:prstGeom>
              <a:blipFill>
                <a:blip r:embed="rId2"/>
                <a:stretch>
                  <a:fillRect l="-8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18</a:t>
            </a:fld>
            <a:endParaRPr lang="zh-CN" altLang="en-US" dirty="0"/>
          </a:p>
        </p:txBody>
      </p:sp>
      <p:sp>
        <p:nvSpPr>
          <p:cNvPr id="9" name="标题 3"/>
          <p:cNvSpPr>
            <a:spLocks noGrp="1"/>
          </p:cNvSpPr>
          <p:nvPr>
            <p:ph type="title"/>
          </p:nvPr>
        </p:nvSpPr>
        <p:spPr>
          <a:xfrm>
            <a:off x="703780" y="0"/>
            <a:ext cx="8137922" cy="1028699"/>
          </a:xfrm>
        </p:spPr>
        <p:txBody>
          <a:bodyPr/>
          <a:lstStyle/>
          <a:p>
            <a:r>
              <a:rPr lang="zh-CN" altLang="en-US" dirty="0"/>
              <a:t>激活函数</a:t>
            </a:r>
          </a:p>
        </p:txBody>
      </p:sp>
      <p:sp>
        <p:nvSpPr>
          <p:cNvPr id="6" name="文本占位符 3 1"/>
          <p:cNvSpPr txBox="1"/>
          <p:nvPr/>
        </p:nvSpPr>
        <p:spPr>
          <a:xfrm>
            <a:off x="502444" y="1285289"/>
            <a:ext cx="3155156" cy="41490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solidFill>
              <a:srgbClr val="80C0F6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双曲正切（</a:t>
            </a:r>
            <a:r>
              <a:rPr lang="en-US" altLang="zh-CN" dirty="0"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Tanh</a:t>
            </a:r>
            <a:r>
              <a:rPr lang="zh-CN" altLang="en-US" dirty="0"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）函数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703780" y="1956781"/>
                <a:ext cx="3287247" cy="6708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𝑡𝑎𝑛h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𝑠𝑖𝑛h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𝑐𝑜𝑠h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zh-CN" altLang="zh-CN" dirty="0"/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780" y="1956781"/>
                <a:ext cx="3287247" cy="670825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p:pic>
        <p:nvPicPr>
          <p:cNvPr id="12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6100" y="2984982"/>
            <a:ext cx="3379240" cy="2311400"/>
          </a:xfrm>
          <a:prstGeom prst="rect">
            <a:avLst/>
          </a:prstGeom>
        </p:spPr>
      </p:pic>
      <p:sp>
        <p:nvSpPr>
          <p:cNvPr id="4" name="页脚占位符 1">
            <a:extLst>
              <a:ext uri="{FF2B5EF4-FFF2-40B4-BE49-F238E27FC236}">
                <a16:creationId xmlns:a16="http://schemas.microsoft.com/office/drawing/2014/main" id="{07E1D389-927F-13F2-64BA-683FE01389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2443" y="6240464"/>
            <a:ext cx="7056597" cy="206381"/>
          </a:xfrm>
        </p:spPr>
        <p:txBody>
          <a:bodyPr/>
          <a:lstStyle/>
          <a:p>
            <a:r>
              <a:rPr lang="en-US" altLang="zh-CN" dirty="0"/>
              <a:t>https://dustinstansbury.github.io/theclevermachine/derivation-common-neural-network-activation-functions</a:t>
            </a:r>
          </a:p>
        </p:txBody>
      </p:sp>
    </p:spTree>
    <p:extLst>
      <p:ext uri="{BB962C8B-B14F-4D97-AF65-F5344CB8AC3E}">
        <p14:creationId xmlns:p14="http://schemas.microsoft.com/office/powerpoint/2010/main" val="16423355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3" name="内容占位符 2"/>
              <p:cNvSpPr txBox="1">
                <a:spLocks/>
              </p:cNvSpPr>
              <p:nvPr/>
            </p:nvSpPr>
            <p:spPr>
              <a:xfrm>
                <a:off x="4772741" y="1377407"/>
                <a:ext cx="4269702" cy="48752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85750" indent="-28575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Clr>
                    <a:schemeClr val="accent1"/>
                  </a:buClr>
                  <a:buSzPct val="88000"/>
                  <a:buFont typeface="Wingdings" pitchFamily="2" charset="2"/>
                  <a:buChar char="p"/>
                  <a:defRPr sz="20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6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b="0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zh-CN" altLang="en-US" sz="2100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导数：</a:t>
                </a:r>
                <a:endParaRPr lang="en-US" altLang="zh-CN" sz="2100" dirty="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1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10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sz="2100" i="1">
                              <a:latin typeface="Cambria Math" panose="02040503050406030204" pitchFamily="18" charset="0"/>
                            </a:rPr>
                            <m:t>𝑅𝑒𝐿𝑈</m:t>
                          </m:r>
                        </m:sub>
                        <m:sup>
                          <m:r>
                            <a:rPr lang="en-US" altLang="zh-CN" sz="21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altLang="zh-CN" sz="21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1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100" i="1">
                          <a:latin typeface="Cambria Math" panose="02040503050406030204" pitchFamily="18" charset="0"/>
                        </a:rPr>
                        <m:t>)=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sz="21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21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 sz="2100" b="0" i="1" smtClean="0">
                                  <a:latin typeface="Cambria Math" panose="02040503050406030204" pitchFamily="18" charset="0"/>
                                </a:rPr>
                                <m:t>1    </m:t>
                              </m:r>
                              <m:r>
                                <a:rPr lang="en-US" altLang="zh-CN" sz="2100" b="0" i="1" smtClean="0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zh-CN" sz="21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zh-CN" altLang="en-US" sz="21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sz="2100" i="1">
                                  <a:latin typeface="Cambria Math" panose="02040503050406030204" pitchFamily="18" charset="0"/>
                                </a:rPr>
                                <m:t>&gt;0</m:t>
                              </m:r>
                            </m:e>
                            <m:e>
                              <m:r>
                                <a:rPr lang="en-US" altLang="zh-CN" sz="2100" b="0" i="1" smtClean="0">
                                  <a:latin typeface="Cambria Math" panose="02040503050406030204" pitchFamily="18" charset="0"/>
                                </a:rPr>
                                <m:t>0    </m:t>
                              </m:r>
                              <m:r>
                                <a:rPr lang="en-US" altLang="zh-CN" sz="2100" b="0" i="1" smtClean="0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zh-CN" sz="21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sz="21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sz="2100" b="0" i="1" smtClean="0">
                                  <a:latin typeface="Cambria Math" panose="02040503050406030204" pitchFamily="18" charset="0"/>
                                </a:rPr>
                                <m:t>≤0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CN" altLang="zh-CN" sz="2100" dirty="0"/>
              </a:p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US" altLang="zh-CN" sz="2100" b="0" i="1" smtClean="0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𝑥</m:t>
                    </m:r>
                  </m:oMath>
                </a14:m>
                <a:r>
                  <a:rPr lang="zh-CN" altLang="en-US" sz="2100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增加时</a:t>
                </a:r>
                <a:r>
                  <a:rPr lang="en-US" altLang="zh-CN" sz="2100" dirty="0" err="1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ReLU</a:t>
                </a:r>
                <a:r>
                  <a:rPr lang="zh-CN" altLang="en-US" sz="2100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的梯度不会消失</a:t>
                </a:r>
                <a:endParaRPr lang="en-US" altLang="zh-CN" sz="2100" dirty="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zh-CN" altLang="en-US" sz="2100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可以用来对正值输入进行建模</a:t>
                </a:r>
                <a:endParaRPr lang="en-US" altLang="zh-CN" sz="2100" dirty="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zh-CN" altLang="en-US" sz="2100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由于无需计算指数函数，所以它的计算速度很快</a:t>
                </a:r>
                <a:endParaRPr lang="en-US" altLang="zh-CN" sz="2100" dirty="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zh-CN" altLang="en-US" sz="2100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计算简单、易于求导，常被用作隐含层的激活函数</a:t>
                </a:r>
                <a:endParaRPr lang="en-US" altLang="zh-CN" sz="2100" dirty="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zh-CN" dirty="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</p:txBody>
          </p:sp>
        </mc:Choice>
        <mc:Fallback>
          <p:sp>
            <p:nvSpPr>
              <p:cNvPr id="13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2741" y="1377407"/>
                <a:ext cx="4269702" cy="4875200"/>
              </a:xfrm>
              <a:prstGeom prst="rect">
                <a:avLst/>
              </a:prstGeom>
              <a:blipFill>
                <a:blip r:embed="rId2"/>
                <a:stretch>
                  <a:fillRect l="-890" t="-21818" r="-2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页脚占位符 1"/>
          <p:cNvSpPr>
            <a:spLocks noGrp="1"/>
          </p:cNvSpPr>
          <p:nvPr>
            <p:ph type="ftr" sz="quarter" idx="11"/>
          </p:nvPr>
        </p:nvSpPr>
        <p:spPr>
          <a:xfrm>
            <a:off x="502443" y="6240464"/>
            <a:ext cx="6050757" cy="206381"/>
          </a:xfrm>
        </p:spPr>
        <p:txBody>
          <a:bodyPr/>
          <a:lstStyle/>
          <a:p>
            <a:r>
              <a:rPr lang="en-US" altLang="zh-CN" dirty="0"/>
              <a:t>http://static.googleusercontent.com/media/research.google.com/en//pubs/archive/40811.pdf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>
          <a:xfrm>
            <a:off x="6459141" y="6252607"/>
            <a:ext cx="2182416" cy="206381"/>
          </a:xfrm>
        </p:spPr>
        <p:txBody>
          <a:bodyPr/>
          <a:lstStyle/>
          <a:p>
            <a:fld id="{5DD3DB80-B894-403A-B48E-6FDC1A72010E}" type="slidenum">
              <a:rPr lang="zh-CN" altLang="en-US" smtClean="0"/>
              <a:t>19</a:t>
            </a:fld>
            <a:endParaRPr lang="zh-CN" altLang="en-US" dirty="0"/>
          </a:p>
        </p:txBody>
      </p:sp>
      <p:sp>
        <p:nvSpPr>
          <p:cNvPr id="9" name="标题 3"/>
          <p:cNvSpPr>
            <a:spLocks noGrp="1"/>
          </p:cNvSpPr>
          <p:nvPr>
            <p:ph type="title"/>
          </p:nvPr>
        </p:nvSpPr>
        <p:spPr>
          <a:xfrm>
            <a:off x="703780" y="0"/>
            <a:ext cx="8137922" cy="1028699"/>
          </a:xfrm>
        </p:spPr>
        <p:txBody>
          <a:bodyPr/>
          <a:lstStyle/>
          <a:p>
            <a:r>
              <a:rPr lang="zh-CN" altLang="en-US" dirty="0"/>
              <a:t>激活函数</a:t>
            </a:r>
          </a:p>
        </p:txBody>
      </p:sp>
      <p:sp>
        <p:nvSpPr>
          <p:cNvPr id="6" name="文本占位符 3 1"/>
          <p:cNvSpPr txBox="1"/>
          <p:nvPr/>
        </p:nvSpPr>
        <p:spPr>
          <a:xfrm>
            <a:off x="502444" y="1285289"/>
            <a:ext cx="4069556" cy="41490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solidFill>
              <a:srgbClr val="80C0F6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 err="1"/>
              <a:t>ReLU</a:t>
            </a:r>
            <a:r>
              <a:rPr lang="zh-CN" altLang="en-US" dirty="0"/>
              <a:t>函数</a:t>
            </a:r>
            <a:r>
              <a:rPr lang="en-US" altLang="zh-CN" dirty="0"/>
              <a:t>(rectified linear unit)</a:t>
            </a:r>
          </a:p>
          <a:p>
            <a:r>
              <a:rPr lang="zh-CN" altLang="en-US" dirty="0"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函数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703780" y="1956781"/>
                <a:ext cx="236250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𝑅𝑒𝐿𝑈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𝑚𝑎𝑥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(0,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zh-CN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780" y="1956781"/>
                <a:ext cx="2362506" cy="369332"/>
              </a:xfrm>
              <a:prstGeom prst="rect">
                <a:avLst/>
              </a:prstGeom>
              <a:blipFill rotWithShape="1">
                <a:blip r:embed="rId5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B87CA00A-674E-429F-B3C9-F6B378ACBB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9598" y="2937679"/>
            <a:ext cx="3539915" cy="2472495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07ADC92A-A5B2-466F-8704-F26177C110D8}"/>
              </a:ext>
            </a:extLst>
          </p:cNvPr>
          <p:cNvSpPr/>
          <p:nvPr/>
        </p:nvSpPr>
        <p:spPr>
          <a:xfrm>
            <a:off x="7046" y="5585437"/>
            <a:ext cx="4418197" cy="6671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>
              <a:lnSpc>
                <a:spcPct val="120000"/>
              </a:lnSpc>
            </a:pPr>
            <a:r>
              <a:rPr lang="zh-CN" altLang="en-US" sz="1600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其他激活函数：</a:t>
            </a:r>
            <a:endParaRPr lang="en-US" altLang="zh-CN" sz="1600" dirty="0"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lvl="1">
              <a:lnSpc>
                <a:spcPct val="120000"/>
              </a:lnSpc>
            </a:pPr>
            <a:r>
              <a:rPr lang="en-US" altLang="zh-CN" sz="1600" dirty="0">
                <a:solidFill>
                  <a:schemeClr val="accent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Leaky </a:t>
            </a:r>
            <a:r>
              <a:rPr lang="en-US" altLang="zh-CN" sz="1600" dirty="0" err="1">
                <a:solidFill>
                  <a:schemeClr val="accent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ReLU</a:t>
            </a:r>
            <a:r>
              <a:rPr lang="en-US" altLang="zh-CN" sz="1600" dirty="0">
                <a:solidFill>
                  <a:schemeClr val="accent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, Exponential LU, </a:t>
            </a:r>
            <a:r>
              <a:rPr lang="en-US" altLang="zh-CN" sz="1600" dirty="0" err="1">
                <a:solidFill>
                  <a:schemeClr val="accent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Maxout</a:t>
            </a:r>
            <a:r>
              <a:rPr lang="en-US" altLang="zh-CN" sz="1600" dirty="0">
                <a:solidFill>
                  <a:schemeClr val="accent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 </a:t>
            </a:r>
            <a:r>
              <a:rPr lang="zh-CN" altLang="en-US" sz="1600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等</a:t>
            </a:r>
            <a:endParaRPr lang="en-US" altLang="zh-CN" sz="1600" dirty="0"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233770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2</a:t>
            </a:fld>
            <a:endParaRPr lang="zh-CN" altLang="en-US" dirty="0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703780" y="0"/>
            <a:ext cx="8137922" cy="1028699"/>
          </a:xfrm>
        </p:spPr>
        <p:txBody>
          <a:bodyPr/>
          <a:lstStyle/>
          <a:p>
            <a:r>
              <a:rPr lang="zh-CN" altLang="en-US" dirty="0"/>
              <a:t>人工神经网络</a:t>
            </a:r>
          </a:p>
        </p:txBody>
      </p:sp>
      <p:sp>
        <p:nvSpPr>
          <p:cNvPr id="5" name="内容占位符 2"/>
          <p:cNvSpPr txBox="1"/>
          <p:nvPr/>
        </p:nvSpPr>
        <p:spPr>
          <a:xfrm>
            <a:off x="502443" y="1458577"/>
            <a:ext cx="7710379" cy="5463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SzPct val="88000"/>
              <a:buFont typeface="Wingdings" panose="05000000000000000000" pitchFamily="2" charset="2"/>
              <a:buChar char="p"/>
              <a:defRPr sz="2000" b="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神经网络是深度学习的基础</a:t>
            </a:r>
            <a:endParaRPr lang="en-US" altLang="zh-CN" dirty="0"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2004969"/>
            <a:ext cx="3603717" cy="1704167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968137" y="374855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感知机</a:t>
            </a:r>
          </a:p>
        </p:txBody>
      </p:sp>
      <p:pic>
        <p:nvPicPr>
          <p:cNvPr id="9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8032" y="1511597"/>
            <a:ext cx="2761681" cy="2236962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6027473" y="3748559"/>
            <a:ext cx="1322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多层感知机</a:t>
            </a:r>
          </a:p>
        </p:txBody>
      </p:sp>
      <p:pic>
        <p:nvPicPr>
          <p:cNvPr id="11" name="Picture 2" descr="Image result for convolutional neural network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73" y="4037698"/>
            <a:ext cx="4461327" cy="1951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文本框 11"/>
          <p:cNvSpPr txBox="1"/>
          <p:nvPr/>
        </p:nvSpPr>
        <p:spPr>
          <a:xfrm>
            <a:off x="1631506" y="6032963"/>
            <a:ext cx="1550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卷积神经网络</a:t>
            </a:r>
          </a:p>
        </p:txBody>
      </p:sp>
      <p:pic>
        <p:nvPicPr>
          <p:cNvPr id="13" name="Picture 6" descr="Image result for recurrent neural network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1946" y="4392698"/>
            <a:ext cx="3459848" cy="1388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文本框 14"/>
          <p:cNvSpPr txBox="1"/>
          <p:nvPr/>
        </p:nvSpPr>
        <p:spPr>
          <a:xfrm>
            <a:off x="5976658" y="6032963"/>
            <a:ext cx="1550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循环神经网络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20</a:t>
            </a:fld>
            <a:endParaRPr lang="zh-CN" altLang="en-US" dirty="0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703780" y="0"/>
            <a:ext cx="8137922" cy="1028699"/>
          </a:xfrm>
        </p:spPr>
        <p:txBody>
          <a:bodyPr/>
          <a:lstStyle/>
          <a:p>
            <a:r>
              <a:rPr lang="zh-CN" altLang="en-US" dirty="0"/>
              <a:t>普适逼近定理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内容占位符 2"/>
              <p:cNvSpPr txBox="1">
                <a:spLocks/>
              </p:cNvSpPr>
              <p:nvPr/>
            </p:nvSpPr>
            <p:spPr>
              <a:xfrm>
                <a:off x="574793" y="1159243"/>
                <a:ext cx="7994413" cy="243202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85750" indent="-28575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Clr>
                    <a:schemeClr val="accent1"/>
                  </a:buClr>
                  <a:buSzPct val="88000"/>
                  <a:buFont typeface="Wingdings" pitchFamily="2" charset="2"/>
                  <a:buChar char="p"/>
                  <a:defRPr sz="20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6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b="0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50000"/>
                  </a:lnSpc>
                </a:pPr>
                <a:r>
                  <a:rPr lang="zh-CN" altLang="en-US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一个具有至少一层的隐含层的前馈神经网络，并且隐含层包含有限数量的神经元（即多层感知机），它可以以任意精度逼近任意一个定义在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zh-CN" altLang="en-US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的闭集里的连续函数。</a:t>
                </a:r>
                <a:endParaRPr lang="en-US" altLang="zh-CN" dirty="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zh-CN" altLang="en-US" dirty="0"/>
                  <a:t>前提是这个前馈神经网络的激活函数满足某些性质</a:t>
                </a:r>
                <a:endParaRPr lang="en-US" altLang="zh-CN" dirty="0"/>
              </a:p>
              <a:p>
                <a:pPr lvl="2">
                  <a:lnSpc>
                    <a:spcPct val="150000"/>
                  </a:lnSpc>
                </a:pPr>
                <a:r>
                  <a:rPr lang="zh-CN" altLang="en-US" dirty="0"/>
                  <a:t>例如</a:t>
                </a:r>
                <a:r>
                  <a:rPr lang="en-US" altLang="zh-CN" dirty="0"/>
                  <a:t>Sigmoid</a:t>
                </a:r>
                <a:r>
                  <a:rPr lang="zh-CN" altLang="en-US" dirty="0"/>
                  <a:t>函数，</a:t>
                </a:r>
                <a:r>
                  <a:rPr lang="en-US" altLang="zh-CN" dirty="0"/>
                  <a:t>Tanh</a:t>
                </a:r>
                <a:r>
                  <a:rPr lang="zh-CN" altLang="en-US" dirty="0"/>
                  <a:t>函数，</a:t>
                </a:r>
                <a:r>
                  <a:rPr lang="en-US" altLang="zh-CN" dirty="0" err="1"/>
                  <a:t>ReLU</a:t>
                </a:r>
                <a:r>
                  <a:rPr lang="zh-CN" altLang="en-US" dirty="0"/>
                  <a:t>函数</a:t>
                </a:r>
                <a:endParaRPr lang="zh-CN" altLang="zh-CN" dirty="0"/>
              </a:p>
            </p:txBody>
          </p:sp>
        </mc:Choice>
        <mc:Fallback xmlns="">
          <p:sp>
            <p:nvSpPr>
              <p:cNvPr id="37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793" y="1159243"/>
                <a:ext cx="7994413" cy="2432024"/>
              </a:xfrm>
              <a:prstGeom prst="rect">
                <a:avLst/>
              </a:prstGeom>
              <a:blipFill>
                <a:blip r:embed="rId2"/>
                <a:stretch>
                  <a:fillRect l="-4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页脚占位符 1"/>
          <p:cNvSpPr>
            <a:spLocks noGrp="1"/>
          </p:cNvSpPr>
          <p:nvPr>
            <p:ph type="ftr" sz="quarter" idx="11"/>
          </p:nvPr>
        </p:nvSpPr>
        <p:spPr>
          <a:xfrm>
            <a:off x="502443" y="6240464"/>
            <a:ext cx="4174488" cy="479118"/>
          </a:xfrm>
        </p:spPr>
        <p:txBody>
          <a:bodyPr/>
          <a:lstStyle/>
          <a:p>
            <a:r>
              <a:rPr lang="en-US" altLang="zh-CN" dirty="0"/>
              <a:t>[</a:t>
            </a:r>
            <a:r>
              <a:rPr lang="en-US" altLang="zh-CN" dirty="0" err="1"/>
              <a:t>Hornik</a:t>
            </a:r>
            <a:r>
              <a:rPr lang="en-US" altLang="zh-CN" dirty="0"/>
              <a:t>, Kurt, Maxwell Stinchcombe, and Halbert White. "Multilayer feedforward networks are universal approximators." Neural networks 2.5 (1989): 359-366.]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CD53691-9F3D-3774-FD0E-86D56F071A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1325" y="3619169"/>
            <a:ext cx="5404370" cy="2462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页脚占位符 1">
            <a:extLst>
              <a:ext uri="{FF2B5EF4-FFF2-40B4-BE49-F238E27FC236}">
                <a16:creationId xmlns:a16="http://schemas.microsoft.com/office/drawing/2014/main" id="{6E94EE9A-6217-198D-A335-03F444E99A55}"/>
              </a:ext>
            </a:extLst>
          </p:cNvPr>
          <p:cNvSpPr txBox="1">
            <a:spLocks/>
          </p:cNvSpPr>
          <p:nvPr/>
        </p:nvSpPr>
        <p:spPr>
          <a:xfrm>
            <a:off x="4601212" y="6240464"/>
            <a:ext cx="3628388" cy="47911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000" b="0" kern="1200">
                <a:solidFill>
                  <a:srgbClr val="17ABE3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https://</a:t>
            </a:r>
            <a:r>
              <a:rPr lang="en-US" altLang="zh-CN" dirty="0" err="1"/>
              <a:t>towardsdatascience.com</a:t>
            </a:r>
            <a:r>
              <a:rPr lang="en-US" altLang="zh-CN" dirty="0"/>
              <a:t>/can-neural-networks-really-learn-any-function-65e106617fc6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21</a:t>
            </a:fld>
            <a:endParaRPr lang="zh-CN" altLang="en-US" dirty="0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703780" y="0"/>
            <a:ext cx="8137922" cy="1028699"/>
          </a:xfrm>
        </p:spPr>
        <p:txBody>
          <a:bodyPr/>
          <a:lstStyle/>
          <a:p>
            <a:r>
              <a:rPr lang="zh-CN" altLang="en-US" dirty="0"/>
              <a:t>非线性的重要性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7" name="内容占位符 2"/>
              <p:cNvSpPr txBox="1">
                <a:spLocks/>
              </p:cNvSpPr>
              <p:nvPr/>
            </p:nvSpPr>
            <p:spPr>
              <a:xfrm>
                <a:off x="574793" y="1159242"/>
                <a:ext cx="8266909" cy="306834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10000"/>
              </a:bodyPr>
              <a:lstStyle>
                <a:lvl1pPr marL="285750" indent="-28575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Clr>
                    <a:schemeClr val="accent1"/>
                  </a:buClr>
                  <a:buSzPct val="88000"/>
                  <a:buFont typeface="Wingdings" pitchFamily="2" charset="2"/>
                  <a:buChar char="p"/>
                  <a:defRPr sz="20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6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b="0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50000"/>
                  </a:lnSpc>
                </a:pPr>
                <a:r>
                  <a:rPr lang="zh-CN" altLang="en-US" dirty="0">
                    <a:ea typeface="阿里巴巴普惠体 R" panose="00020600040101010101" pitchFamily="18" charset="-122"/>
                  </a:rPr>
                  <a:t>非线性相当于提升了数据的维度。例如在二维空间的点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altLang="zh-CN" b="0" dirty="0">
                  <a:ea typeface="阿里巴巴普惠体 R" panose="00020600040101010101" pitchFamily="18" charset="-122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altLang="zh-CN" dirty="0">
                    <a:ea typeface="阿里巴巴普惠体 R" panose="00020600040101010101" pitchFamily="18" charset="-122"/>
                  </a:rPr>
                  <a:t>		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阿里巴巴普惠体 R" panose="00020600040101010101" pitchFamily="18" charset="-122"/>
                      </a:rPr>
                      <m:t>𝑓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  <a:ea typeface="阿里巴巴普惠体 R" panose="00020600040101010101" pitchFamily="18" charset="-122"/>
                      </a:rPr>
                      <m:t>=</m:t>
                    </m:r>
                    <m:sSubSup>
                      <m:sSub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</a:rPr>
                        </m:ctrlPr>
                      </m:sSub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</a:rPr>
                          <m:t>1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</a:rPr>
                          <m:t>2</m:t>
                        </m:r>
                      </m:sup>
                    </m:sSubSup>
                    <m:r>
                      <a:rPr lang="en-US" altLang="zh-CN" b="0" i="1" smtClean="0">
                        <a:latin typeface="Cambria Math" panose="02040503050406030204" pitchFamily="18" charset="0"/>
                        <a:ea typeface="阿里巴巴普惠体 R" panose="00020600040101010101" pitchFamily="18" charset="-122"/>
                      </a:rPr>
                      <m:t>+</m:t>
                    </m:r>
                    <m:sSubSup>
                      <m:sSub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</a:rPr>
                        </m:ctrlPr>
                      </m:sSub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</a:rPr>
                          <m:t>2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</a:rPr>
                          <m:t>2</m:t>
                        </m:r>
                      </m:sup>
                    </m:sSubSup>
                    <m:r>
                      <a:rPr lang="en-US" altLang="zh-CN" b="0" i="1" smtClean="0">
                        <a:latin typeface="Cambria Math" panose="02040503050406030204" pitchFamily="18" charset="0"/>
                        <a:ea typeface="阿里巴巴普惠体 R" panose="00020600040101010101" pitchFamily="18" charset="-122"/>
                      </a:rPr>
                      <m:t>,        (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ea typeface="阿里巴巴普惠体 R" panose="00020600040101010101" pitchFamily="18" charset="-122"/>
                      </a:rPr>
                      <m:t>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</a:rPr>
                          <m:t>2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ea typeface="阿里巴巴普惠体 R" panose="00020600040101010101" pitchFamily="18" charset="-122"/>
                      </a:rPr>
                      <m:t>,</m:t>
                    </m:r>
                    <m:sSubSup>
                      <m:sSub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</a:rPr>
                        </m:ctrlPr>
                      </m:sSub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</a:rPr>
                          <m:t>1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</a:rPr>
                          <m:t>2</m:t>
                        </m:r>
                      </m:sup>
                    </m:sSubSup>
                    <m:r>
                      <a:rPr lang="en-US" altLang="zh-CN" b="0" i="1" smtClean="0">
                        <a:latin typeface="Cambria Math" panose="02040503050406030204" pitchFamily="18" charset="0"/>
                        <a:ea typeface="阿里巴巴普惠体 R" panose="00020600040101010101" pitchFamily="18" charset="-122"/>
                      </a:rPr>
                      <m:t>+</m:t>
                    </m:r>
                    <m:sSubSup>
                      <m:sSub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</a:rPr>
                        </m:ctrlPr>
                      </m:sSub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</a:rPr>
                          <m:t>2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</a:rPr>
                          <m:t>2</m:t>
                        </m:r>
                      </m:sup>
                    </m:sSubSup>
                    <m:r>
                      <a:rPr lang="en-US" altLang="zh-CN" b="0" i="1" smtClean="0">
                        <a:latin typeface="Cambria Math" panose="02040503050406030204" pitchFamily="18" charset="0"/>
                        <a:ea typeface="阿里巴巴普惠体 R" panose="00020600040101010101" pitchFamily="18" charset="-122"/>
                      </a:rPr>
                      <m:t>)</m:t>
                    </m:r>
                  </m:oMath>
                </a14:m>
                <a:endParaRPr lang="en-US" altLang="zh-CN" b="0" dirty="0">
                  <a:ea typeface="阿里巴巴普惠体 R" panose="00020600040101010101" pitchFamily="18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dirty="0">
                    <a:ea typeface="阿里巴巴普惠体 R" panose="00020600040101010101" pitchFamily="18" charset="-122"/>
                  </a:rPr>
                  <a:t>如果变换是线性的，原本在同一平面上的点变换后在空间中仍然位于同一平面上，只不过是所处的平面做了平移、旋转。虽然看上去这些点也在三维空间，但本质上来说，数据间的相对位置关系并没有改变。</a:t>
                </a:r>
                <a:endParaRPr lang="en-US" altLang="zh-CN" dirty="0">
                  <a:ea typeface="阿里巴巴普惠体 R" panose="00020600040101010101" pitchFamily="18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dirty="0">
                    <a:ea typeface="阿里巴巴普惠体 R" panose="00020600040101010101" pitchFamily="18" charset="-122"/>
                  </a:rPr>
                  <a:t>数据维度提升的好处在于，在低维空间中线性不可分的数据，经过合适的非线性变换，在高维空间中可能变得线性可分。</a:t>
                </a:r>
                <a:endParaRPr lang="en-US" altLang="zh-CN" dirty="0">
                  <a:ea typeface="阿里巴巴普惠体 R" panose="00020600040101010101" pitchFamily="18" charset="-122"/>
                </a:endParaRPr>
              </a:p>
            </p:txBody>
          </p:sp>
        </mc:Choice>
        <mc:Fallback>
          <p:sp>
            <p:nvSpPr>
              <p:cNvPr id="37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793" y="1159242"/>
                <a:ext cx="8266909" cy="3068349"/>
              </a:xfrm>
              <a:prstGeom prst="rect">
                <a:avLst/>
              </a:prstGeom>
              <a:blipFill>
                <a:blip r:embed="rId2"/>
                <a:stretch>
                  <a:fillRect l="-307" r="-1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4" name="Picture 2" descr="xor3d">
            <a:extLst>
              <a:ext uri="{FF2B5EF4-FFF2-40B4-BE49-F238E27FC236}">
                <a16:creationId xmlns:a16="http://schemas.microsoft.com/office/drawing/2014/main" id="{C295DD94-D3E5-FA06-2002-337EC831B7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857" y="4120738"/>
            <a:ext cx="6768935" cy="2807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69566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22</a:t>
            </a:fld>
            <a:endParaRPr lang="zh-CN" altLang="en-US" dirty="0"/>
          </a:p>
        </p:txBody>
      </p:sp>
      <p:sp>
        <p:nvSpPr>
          <p:cNvPr id="9" name="标题 3"/>
          <p:cNvSpPr>
            <a:spLocks noGrp="1"/>
          </p:cNvSpPr>
          <p:nvPr>
            <p:ph type="title"/>
          </p:nvPr>
        </p:nvSpPr>
        <p:spPr>
          <a:xfrm>
            <a:off x="703780" y="0"/>
            <a:ext cx="8137922" cy="1028699"/>
          </a:xfrm>
        </p:spPr>
        <p:txBody>
          <a:bodyPr/>
          <a:lstStyle/>
          <a:p>
            <a:r>
              <a:rPr lang="zh-CN" altLang="en-US" dirty="0"/>
              <a:t>损失函数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内容占位符 2"/>
              <p:cNvSpPr txBox="1">
                <a:spLocks/>
              </p:cNvSpPr>
              <p:nvPr/>
            </p:nvSpPr>
            <p:spPr>
              <a:xfrm>
                <a:off x="502443" y="1521976"/>
                <a:ext cx="7534210" cy="259282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85750" indent="-28575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Clr>
                    <a:schemeClr val="accent1"/>
                  </a:buClr>
                  <a:buSzPct val="88000"/>
                  <a:buFont typeface="Wingdings" pitchFamily="2" charset="2"/>
                  <a:buChar char="p"/>
                  <a:defRPr sz="20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6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b="0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10000"/>
                  </a:lnSpc>
                </a:pPr>
                <a:r>
                  <a:rPr lang="zh-CN" altLang="en-US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随机梯度下降</a:t>
                </a:r>
                <a:endParaRPr lang="en-US" altLang="zh-CN" dirty="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lang="zh-CN" altLang="en-US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从随机抽取的样本中进行更新（实际上执行批处理更新）：</a:t>
                </a:r>
                <a:endParaRPr lang="en-US" altLang="zh-CN" dirty="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ℒ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</m:oMath>
                  </m:oMathPara>
                </a14:m>
                <a:endParaRPr lang="en-US" altLang="zh-CN" dirty="0"/>
              </a:p>
              <a:p>
                <a:pPr>
                  <a:lnSpc>
                    <a:spcPct val="110000"/>
                  </a:lnSpc>
                </a:pPr>
                <a:r>
                  <a:rPr lang="zh-CN" altLang="en-US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一个二值输入的平方误差损失：</a:t>
                </a:r>
                <a:endParaRPr lang="en-US" altLang="zh-CN" dirty="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ℒ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))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CN" altLang="zh-CN" dirty="0"/>
              </a:p>
              <a:p>
                <a:pPr>
                  <a:lnSpc>
                    <a:spcPct val="150000"/>
                  </a:lnSpc>
                </a:pPr>
                <a:endParaRPr lang="en-US" altLang="zh-CN" dirty="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  <a:p>
                <a:pPr lvl="1">
                  <a:lnSpc>
                    <a:spcPct val="150000"/>
                  </a:lnSpc>
                </a:pPr>
                <a:endParaRPr lang="zh-CN" altLang="en-US" dirty="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zh-CN" altLang="zh-CN" dirty="0"/>
              </a:p>
              <a:p>
                <a:pPr>
                  <a:lnSpc>
                    <a:spcPct val="150000"/>
                  </a:lnSpc>
                </a:pPr>
                <a:endParaRPr lang="zh-CN" altLang="en-US" dirty="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</p:txBody>
          </p:sp>
        </mc:Choice>
        <mc:Fallback xmlns="">
          <p:sp>
            <p:nvSpPr>
              <p:cNvPr id="7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443" y="1521976"/>
                <a:ext cx="7534210" cy="2592824"/>
              </a:xfrm>
              <a:prstGeom prst="rect">
                <a:avLst/>
              </a:prstGeom>
              <a:blipFill rotWithShape="1">
                <a:blip r:embed="rId4"/>
                <a:stretch>
                  <a:fillRect l="-485" t="-70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p:sp>
        <p:nvSpPr>
          <p:cNvPr id="8" name="内容占位符 2"/>
          <p:cNvSpPr txBox="1"/>
          <p:nvPr/>
        </p:nvSpPr>
        <p:spPr>
          <a:xfrm>
            <a:off x="502443" y="3545927"/>
            <a:ext cx="7534210" cy="13895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SzPct val="88000"/>
              <a:buFont typeface="Wingdings" panose="05000000000000000000" pitchFamily="2" charset="2"/>
              <a:buChar char="p"/>
              <a:defRPr sz="2000" b="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50000"/>
              </a:lnSpc>
            </a:pPr>
            <a:endParaRPr lang="zh-CN" altLang="en-US" dirty="0"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pic>
        <p:nvPicPr>
          <p:cNvPr id="11" name="Picture 4" descr="Image result for neural network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1076" y="4114800"/>
            <a:ext cx="3946732" cy="1935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1783983" y="4608077"/>
                <a:ext cx="667093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  <a:ea typeface="阿里巴巴普惠体 R" panose="00020600040101010101" pitchFamily="18" charset="-122"/>
                          <a:cs typeface="阿里巴巴普惠体 R" panose="00020600040101010101" pitchFamily="18" charset="-122"/>
                        </a:rPr>
                        <m:t>𝑥</m:t>
                      </m:r>
                    </m:oMath>
                  </m:oMathPara>
                </a14:m>
                <a:endParaRPr lang="en-US" altLang="zh-CN" b="0" dirty="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  <a:p>
                <a:pPr algn="ctr"/>
                <a:r>
                  <a:rPr lang="zh-CN" altLang="en-US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输入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3983" y="4608077"/>
                <a:ext cx="667093" cy="646331"/>
              </a:xfrm>
              <a:prstGeom prst="rect">
                <a:avLst/>
              </a:prstGeom>
              <a:blipFill>
                <a:blip r:embed="rId6"/>
                <a:stretch>
                  <a:fillRect l="-6422" r="-4587" b="-1509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6359379" y="4608076"/>
                <a:ext cx="667093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dirty="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  <a:p>
                <a:pPr algn="ctr"/>
                <a:r>
                  <a:rPr lang="zh-CN" altLang="en-US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输出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9379" y="4608076"/>
                <a:ext cx="667093" cy="646331"/>
              </a:xfrm>
              <a:prstGeom prst="rect">
                <a:avLst/>
              </a:prstGeom>
              <a:blipFill>
                <a:blip r:embed="rId7"/>
                <a:stretch>
                  <a:fillRect l="-5455" r="-12727" b="-1509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页脚占位符 1">
            <a:extLst>
              <a:ext uri="{FF2B5EF4-FFF2-40B4-BE49-F238E27FC236}">
                <a16:creationId xmlns:a16="http://schemas.microsoft.com/office/drawing/2014/main" id="{EA3BA318-E1D3-09D0-DA2F-42D43B3AA4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2443" y="6240464"/>
            <a:ext cx="5555457" cy="206381"/>
          </a:xfrm>
        </p:spPr>
        <p:txBody>
          <a:bodyPr/>
          <a:lstStyle/>
          <a:p>
            <a:r>
              <a:rPr lang="en-US" altLang="zh-CN" dirty="0"/>
              <a:t>https://github.com/shahidmawan/Machine-Learning/blob/master/BP_chapter3_-_bp.pdf</a:t>
            </a:r>
          </a:p>
        </p:txBody>
      </p:sp>
    </p:spTree>
    <p:extLst>
      <p:ext uri="{BB962C8B-B14F-4D97-AF65-F5344CB8AC3E}">
        <p14:creationId xmlns:p14="http://schemas.microsoft.com/office/powerpoint/2010/main" val="5139362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23</a:t>
            </a:fld>
            <a:endParaRPr lang="zh-CN" altLang="en-US" dirty="0"/>
          </a:p>
        </p:txBody>
      </p:sp>
      <p:sp>
        <p:nvSpPr>
          <p:cNvPr id="9" name="标题 3"/>
          <p:cNvSpPr>
            <a:spLocks noGrp="1"/>
          </p:cNvSpPr>
          <p:nvPr>
            <p:ph type="title"/>
          </p:nvPr>
        </p:nvSpPr>
        <p:spPr>
          <a:xfrm>
            <a:off x="703780" y="0"/>
            <a:ext cx="8137922" cy="1028699"/>
          </a:xfrm>
        </p:spPr>
        <p:txBody>
          <a:bodyPr/>
          <a:lstStyle/>
          <a:p>
            <a:r>
              <a:rPr lang="zh-CN" altLang="en-US" dirty="0"/>
              <a:t>损失函数</a:t>
            </a:r>
          </a:p>
        </p:txBody>
      </p:sp>
      <p:sp>
        <p:nvSpPr>
          <p:cNvPr id="7" name="内容占位符 2"/>
          <p:cNvSpPr txBox="1"/>
          <p:nvPr/>
        </p:nvSpPr>
        <p:spPr>
          <a:xfrm>
            <a:off x="454488" y="1932772"/>
            <a:ext cx="2198204" cy="39981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SzPct val="88000"/>
              <a:buFont typeface="Wingdings" panose="05000000000000000000" pitchFamily="2" charset="2"/>
              <a:buChar char="p"/>
              <a:defRPr sz="2000" b="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zh-CN" altLang="en-US" sz="1600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（类标签服从多项分布）</a:t>
            </a:r>
            <a:endParaRPr lang="zh-CN" altLang="zh-CN" sz="1600" dirty="0"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sp>
        <p:nvSpPr>
          <p:cNvPr id="84" name="文本占位符 3 1"/>
          <p:cNvSpPr txBox="1"/>
          <p:nvPr/>
        </p:nvSpPr>
        <p:spPr>
          <a:xfrm>
            <a:off x="502443" y="1285289"/>
            <a:ext cx="5119424" cy="49004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solidFill>
              <a:srgbClr val="80C0F6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zh-CN" altLang="en-US" dirty="0"/>
              <a:t>多分类问题的</a:t>
            </a:r>
            <a:r>
              <a:rPr lang="en-US" altLang="zh-CN" dirty="0"/>
              <a:t>Softmax</a:t>
            </a:r>
            <a:r>
              <a:rPr lang="zh-CN" altLang="en-US" dirty="0"/>
              <a:t>损失（交叉熵损失）</a:t>
            </a:r>
            <a:endParaRPr lang="zh-CN" altLang="zh-CN" dirty="0"/>
          </a:p>
        </p:txBody>
      </p:sp>
      <p:grpSp>
        <p:nvGrpSpPr>
          <p:cNvPr id="89" name="组合 88"/>
          <p:cNvGrpSpPr/>
          <p:nvPr/>
        </p:nvGrpSpPr>
        <p:grpSpPr>
          <a:xfrm>
            <a:off x="583956" y="3301250"/>
            <a:ext cx="6524379" cy="2981495"/>
            <a:chOff x="1860831" y="3034411"/>
            <a:chExt cx="6524379" cy="2981495"/>
          </a:xfrm>
        </p:grpSpPr>
        <p:grpSp>
          <p:nvGrpSpPr>
            <p:cNvPr id="10" name="组合 9"/>
            <p:cNvGrpSpPr/>
            <p:nvPr/>
          </p:nvGrpSpPr>
          <p:grpSpPr>
            <a:xfrm>
              <a:off x="2337453" y="3034411"/>
              <a:ext cx="4870575" cy="2981495"/>
              <a:chOff x="2887343" y="1235557"/>
              <a:chExt cx="4870575" cy="2981495"/>
            </a:xfrm>
          </p:grpSpPr>
          <p:grpSp>
            <p:nvGrpSpPr>
              <p:cNvPr id="13" name="组合 12"/>
              <p:cNvGrpSpPr/>
              <p:nvPr/>
            </p:nvGrpSpPr>
            <p:grpSpPr>
              <a:xfrm>
                <a:off x="2887343" y="1388122"/>
                <a:ext cx="4377658" cy="2828930"/>
                <a:chOff x="2436239" y="1930666"/>
                <a:chExt cx="4377658" cy="2828930"/>
              </a:xfrm>
            </p:grpSpPr>
            <p:cxnSp>
              <p:nvCxnSpPr>
                <p:cNvPr id="47" name="直接箭头连接符 46"/>
                <p:cNvCxnSpPr/>
                <p:nvPr/>
              </p:nvCxnSpPr>
              <p:spPr>
                <a:xfrm>
                  <a:off x="2436239" y="2422874"/>
                  <a:ext cx="1076722" cy="0"/>
                </a:xfrm>
                <a:prstGeom prst="straightConnector1">
                  <a:avLst/>
                </a:prstGeom>
                <a:ln w="12700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48" name="椭圆 47"/>
                <p:cNvSpPr/>
                <p:nvPr/>
              </p:nvSpPr>
              <p:spPr>
                <a:xfrm>
                  <a:off x="3512961" y="2214602"/>
                  <a:ext cx="416542" cy="416542"/>
                </a:xfrm>
                <a:prstGeom prst="ellipse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cxnSp>
              <p:nvCxnSpPr>
                <p:cNvPr id="49" name="直接箭头连接符 48"/>
                <p:cNvCxnSpPr/>
                <p:nvPr/>
              </p:nvCxnSpPr>
              <p:spPr>
                <a:xfrm>
                  <a:off x="2436239" y="3295254"/>
                  <a:ext cx="1076722" cy="0"/>
                </a:xfrm>
                <a:prstGeom prst="straightConnector1">
                  <a:avLst/>
                </a:prstGeom>
                <a:ln w="12700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50" name="椭圆 49"/>
                <p:cNvSpPr/>
                <p:nvPr/>
              </p:nvSpPr>
              <p:spPr>
                <a:xfrm>
                  <a:off x="3512961" y="3086983"/>
                  <a:ext cx="416542" cy="416542"/>
                </a:xfrm>
                <a:prstGeom prst="ellipse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cxnSp>
              <p:nvCxnSpPr>
                <p:cNvPr id="51" name="直接箭头连接符 50"/>
                <p:cNvCxnSpPr/>
                <p:nvPr/>
              </p:nvCxnSpPr>
              <p:spPr>
                <a:xfrm>
                  <a:off x="2436239" y="4163704"/>
                  <a:ext cx="1076722" cy="0"/>
                </a:xfrm>
                <a:prstGeom prst="straightConnector1">
                  <a:avLst/>
                </a:prstGeom>
                <a:ln w="12700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52" name="椭圆 51"/>
                <p:cNvSpPr/>
                <p:nvPr/>
              </p:nvSpPr>
              <p:spPr>
                <a:xfrm>
                  <a:off x="3512961" y="3955433"/>
                  <a:ext cx="416542" cy="416542"/>
                </a:xfrm>
                <a:prstGeom prst="ellipse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cxnSp>
              <p:nvCxnSpPr>
                <p:cNvPr id="53" name="直接箭头连接符 52"/>
                <p:cNvCxnSpPr>
                  <a:endCxn id="50" idx="2"/>
                </p:cNvCxnSpPr>
                <p:nvPr/>
              </p:nvCxnSpPr>
              <p:spPr>
                <a:xfrm>
                  <a:off x="2436239" y="2422874"/>
                  <a:ext cx="1076722" cy="872381"/>
                </a:xfrm>
                <a:prstGeom prst="straightConnector1">
                  <a:avLst/>
                </a:prstGeom>
                <a:ln w="12700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直接箭头连接符 53"/>
                <p:cNvCxnSpPr/>
                <p:nvPr/>
              </p:nvCxnSpPr>
              <p:spPr>
                <a:xfrm>
                  <a:off x="2436239" y="3295253"/>
                  <a:ext cx="1076722" cy="872381"/>
                </a:xfrm>
                <a:prstGeom prst="straightConnector1">
                  <a:avLst/>
                </a:prstGeom>
                <a:ln w="12700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直接箭头连接符 54"/>
                <p:cNvCxnSpPr>
                  <a:endCxn id="48" idx="2"/>
                </p:cNvCxnSpPr>
                <p:nvPr/>
              </p:nvCxnSpPr>
              <p:spPr>
                <a:xfrm flipV="1">
                  <a:off x="2436239" y="2422873"/>
                  <a:ext cx="1076722" cy="1740834"/>
                </a:xfrm>
                <a:prstGeom prst="straightConnector1">
                  <a:avLst/>
                </a:prstGeom>
                <a:ln w="12700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直接箭头连接符 55"/>
                <p:cNvCxnSpPr/>
                <p:nvPr/>
              </p:nvCxnSpPr>
              <p:spPr>
                <a:xfrm flipV="1">
                  <a:off x="2436239" y="2420909"/>
                  <a:ext cx="1076722" cy="876310"/>
                </a:xfrm>
                <a:prstGeom prst="straightConnector1">
                  <a:avLst/>
                </a:prstGeom>
                <a:ln w="12700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直接连接符 56"/>
                <p:cNvCxnSpPr>
                  <a:stCxn id="48" idx="0"/>
                  <a:endCxn id="48" idx="4"/>
                </p:cNvCxnSpPr>
                <p:nvPr/>
              </p:nvCxnSpPr>
              <p:spPr>
                <a:xfrm>
                  <a:off x="3721232" y="2214602"/>
                  <a:ext cx="0" cy="416542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直接连接符 57"/>
                <p:cNvCxnSpPr/>
                <p:nvPr/>
              </p:nvCxnSpPr>
              <p:spPr>
                <a:xfrm>
                  <a:off x="3721232" y="3085472"/>
                  <a:ext cx="0" cy="416542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直接连接符 58"/>
                <p:cNvCxnSpPr/>
                <p:nvPr/>
              </p:nvCxnSpPr>
              <p:spPr>
                <a:xfrm>
                  <a:off x="3721232" y="3963098"/>
                  <a:ext cx="0" cy="416542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直接箭头连接符 59"/>
                <p:cNvCxnSpPr>
                  <a:endCxn id="52" idx="2"/>
                </p:cNvCxnSpPr>
                <p:nvPr/>
              </p:nvCxnSpPr>
              <p:spPr>
                <a:xfrm>
                  <a:off x="2436239" y="2427209"/>
                  <a:ext cx="1076722" cy="1736495"/>
                </a:xfrm>
                <a:prstGeom prst="straightConnector1">
                  <a:avLst/>
                </a:prstGeom>
                <a:ln w="12700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直接箭头连接符 60"/>
                <p:cNvCxnSpPr/>
                <p:nvPr/>
              </p:nvCxnSpPr>
              <p:spPr>
                <a:xfrm flipV="1">
                  <a:off x="2436239" y="3287394"/>
                  <a:ext cx="1076722" cy="876310"/>
                </a:xfrm>
                <a:prstGeom prst="straightConnector1">
                  <a:avLst/>
                </a:prstGeom>
                <a:ln w="12700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62" name="椭圆 61"/>
                <p:cNvSpPr/>
                <p:nvPr/>
              </p:nvSpPr>
              <p:spPr>
                <a:xfrm>
                  <a:off x="4884817" y="2671545"/>
                  <a:ext cx="416542" cy="416542"/>
                </a:xfrm>
                <a:prstGeom prst="ellips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63" name="椭圆 62"/>
                <p:cNvSpPr/>
                <p:nvPr/>
              </p:nvSpPr>
              <p:spPr>
                <a:xfrm>
                  <a:off x="4884817" y="3504462"/>
                  <a:ext cx="416542" cy="416542"/>
                </a:xfrm>
                <a:prstGeom prst="ellips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cxnSp>
              <p:nvCxnSpPr>
                <p:cNvPr id="64" name="直接箭头连接符 63"/>
                <p:cNvCxnSpPr>
                  <a:stCxn id="48" idx="6"/>
                </p:cNvCxnSpPr>
                <p:nvPr/>
              </p:nvCxnSpPr>
              <p:spPr>
                <a:xfrm>
                  <a:off x="3929503" y="2422873"/>
                  <a:ext cx="955314" cy="470517"/>
                </a:xfrm>
                <a:prstGeom prst="straightConnector1">
                  <a:avLst/>
                </a:prstGeom>
                <a:ln w="12700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直接箭头连接符 64"/>
                <p:cNvCxnSpPr>
                  <a:endCxn id="63" idx="2"/>
                </p:cNvCxnSpPr>
                <p:nvPr/>
              </p:nvCxnSpPr>
              <p:spPr>
                <a:xfrm>
                  <a:off x="3929503" y="3318114"/>
                  <a:ext cx="955314" cy="394619"/>
                </a:xfrm>
                <a:prstGeom prst="straightConnector1">
                  <a:avLst/>
                </a:prstGeom>
                <a:ln w="12700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直接箭头连接符 65"/>
                <p:cNvCxnSpPr>
                  <a:stCxn id="48" idx="6"/>
                </p:cNvCxnSpPr>
                <p:nvPr/>
              </p:nvCxnSpPr>
              <p:spPr>
                <a:xfrm>
                  <a:off x="3929503" y="2422873"/>
                  <a:ext cx="955314" cy="1302676"/>
                </a:xfrm>
                <a:prstGeom prst="straightConnector1">
                  <a:avLst/>
                </a:prstGeom>
                <a:ln w="12700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直接箭头连接符 66"/>
                <p:cNvCxnSpPr>
                  <a:endCxn id="63" idx="2"/>
                </p:cNvCxnSpPr>
                <p:nvPr/>
              </p:nvCxnSpPr>
              <p:spPr>
                <a:xfrm flipV="1">
                  <a:off x="3929503" y="3712733"/>
                  <a:ext cx="955314" cy="449798"/>
                </a:xfrm>
                <a:prstGeom prst="straightConnector1">
                  <a:avLst/>
                </a:prstGeom>
                <a:ln w="12700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直接箭头连接符 67"/>
                <p:cNvCxnSpPr/>
                <p:nvPr/>
              </p:nvCxnSpPr>
              <p:spPr>
                <a:xfrm flipV="1">
                  <a:off x="3929503" y="2874698"/>
                  <a:ext cx="955314" cy="449798"/>
                </a:xfrm>
                <a:prstGeom prst="straightConnector1">
                  <a:avLst/>
                </a:prstGeom>
                <a:ln w="12700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直接箭头连接符 68"/>
                <p:cNvCxnSpPr>
                  <a:endCxn id="62" idx="2"/>
                </p:cNvCxnSpPr>
                <p:nvPr/>
              </p:nvCxnSpPr>
              <p:spPr>
                <a:xfrm flipV="1">
                  <a:off x="3929503" y="2879816"/>
                  <a:ext cx="955314" cy="1287844"/>
                </a:xfrm>
                <a:prstGeom prst="straightConnector1">
                  <a:avLst/>
                </a:prstGeom>
                <a:ln w="12700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直接连接符 69"/>
                <p:cNvCxnSpPr/>
                <p:nvPr/>
              </p:nvCxnSpPr>
              <p:spPr>
                <a:xfrm>
                  <a:off x="5093087" y="2666427"/>
                  <a:ext cx="0" cy="416542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直接连接符 70"/>
                <p:cNvCxnSpPr/>
                <p:nvPr/>
              </p:nvCxnSpPr>
              <p:spPr>
                <a:xfrm>
                  <a:off x="5093087" y="3508546"/>
                  <a:ext cx="0" cy="416542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直接箭头连接符 71"/>
                <p:cNvCxnSpPr/>
                <p:nvPr/>
              </p:nvCxnSpPr>
              <p:spPr>
                <a:xfrm>
                  <a:off x="5301359" y="2878112"/>
                  <a:ext cx="652401" cy="0"/>
                </a:xfrm>
                <a:prstGeom prst="straightConnector1">
                  <a:avLst/>
                </a:prstGeom>
                <a:ln w="12700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直接箭头连接符 72"/>
                <p:cNvCxnSpPr/>
                <p:nvPr/>
              </p:nvCxnSpPr>
              <p:spPr>
                <a:xfrm>
                  <a:off x="5301359" y="3705405"/>
                  <a:ext cx="652401" cy="0"/>
                </a:xfrm>
                <a:prstGeom prst="straightConnector1">
                  <a:avLst/>
                </a:prstGeom>
                <a:ln w="12700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74" name="椭圆 73"/>
                <p:cNvSpPr/>
                <p:nvPr/>
              </p:nvSpPr>
              <p:spPr>
                <a:xfrm>
                  <a:off x="6329459" y="2670378"/>
                  <a:ext cx="416542" cy="416542"/>
                </a:xfrm>
                <a:prstGeom prst="ellipse">
                  <a:avLst/>
                </a:prstGeom>
                <a:solidFill>
                  <a:srgbClr val="FF938B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75" name="椭圆 74"/>
                <p:cNvSpPr/>
                <p:nvPr/>
              </p:nvSpPr>
              <p:spPr>
                <a:xfrm>
                  <a:off x="6329459" y="3494119"/>
                  <a:ext cx="416542" cy="416542"/>
                </a:xfrm>
                <a:prstGeom prst="ellipse">
                  <a:avLst/>
                </a:prstGeom>
                <a:solidFill>
                  <a:srgbClr val="FF938B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77" name="文本框 76"/>
                <p:cNvSpPr txBox="1"/>
                <p:nvPr/>
              </p:nvSpPr>
              <p:spPr>
                <a:xfrm>
                  <a:off x="5108690" y="1930666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zh-CN" altLang="en-US" dirty="0">
                      <a:latin typeface="阿里巴巴普惠体 R" panose="00020600040101010101" pitchFamily="18" charset="-122"/>
                      <a:ea typeface="阿里巴巴普惠体 R" panose="00020600040101010101" pitchFamily="18" charset="-122"/>
                      <a:cs typeface="阿里巴巴普惠体 R" panose="00020600040101010101" pitchFamily="18" charset="-122"/>
                    </a:rPr>
                    <a:t>输出</a:t>
                  </a:r>
                </a:p>
              </p:txBody>
            </p:sp>
            <p:sp>
              <p:nvSpPr>
                <p:cNvPr id="78" name="文本框 77"/>
                <p:cNvSpPr txBox="1"/>
                <p:nvPr/>
              </p:nvSpPr>
              <p:spPr>
                <a:xfrm>
                  <a:off x="6167566" y="1935274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zh-CN" altLang="en-US" dirty="0">
                      <a:latin typeface="阿里巴巴普惠体 R" panose="00020600040101010101" pitchFamily="18" charset="-122"/>
                      <a:ea typeface="阿里巴巴普惠体 R" panose="00020600040101010101" pitchFamily="18" charset="-122"/>
                      <a:cs typeface="阿里巴巴普惠体 R" panose="00020600040101010101" pitchFamily="18" charset="-122"/>
                    </a:rPr>
                    <a:t>标签</a:t>
                  </a:r>
                </a:p>
              </p:txBody>
            </p:sp>
            <p:sp>
              <p:nvSpPr>
                <p:cNvPr id="81" name="文本框 80"/>
                <p:cNvSpPr txBox="1"/>
                <p:nvPr/>
              </p:nvSpPr>
              <p:spPr>
                <a:xfrm>
                  <a:off x="3282651" y="4390264"/>
                  <a:ext cx="87716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latin typeface="阿里巴巴普惠体 R" panose="00020600040101010101" pitchFamily="18" charset="-122"/>
                      <a:ea typeface="阿里巴巴普惠体 R" panose="00020600040101010101" pitchFamily="18" charset="-122"/>
                      <a:cs typeface="阿里巴巴普惠体 R" panose="00020600040101010101" pitchFamily="18" charset="-122"/>
                    </a:rPr>
                    <a:t>隐含层</a:t>
                  </a:r>
                </a:p>
              </p:txBody>
            </p:sp>
            <p:sp>
              <p:nvSpPr>
                <p:cNvPr id="82" name="文本框 81"/>
                <p:cNvSpPr txBox="1"/>
                <p:nvPr/>
              </p:nvSpPr>
              <p:spPr>
                <a:xfrm>
                  <a:off x="4654506" y="4390264"/>
                  <a:ext cx="87716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latin typeface="阿里巴巴普惠体 R" panose="00020600040101010101" pitchFamily="18" charset="-122"/>
                      <a:ea typeface="阿里巴巴普惠体 R" panose="00020600040101010101" pitchFamily="18" charset="-122"/>
                      <a:cs typeface="阿里巴巴普惠体 R" panose="00020600040101010101" pitchFamily="18" charset="-122"/>
                    </a:rPr>
                    <a:t>输出层</a:t>
                  </a:r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文本框 16"/>
                  <p:cNvSpPr txBox="1"/>
                  <p:nvPr/>
                </p:nvSpPr>
                <p:spPr>
                  <a:xfrm>
                    <a:off x="5895576" y="1893539"/>
                    <a:ext cx="524952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110" name="文本框 10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95576" y="1893539"/>
                    <a:ext cx="524952" cy="369332"/>
                  </a:xfrm>
                  <a:prstGeom prst="rect">
                    <a:avLst/>
                  </a:prstGeom>
                  <a:blipFill rotWithShape="1">
                    <a:blip r:embed="rId4"/>
                    <a:stretch>
                      <a:fillRect b="-8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  <a:endParaRPr lang="zh-CN" altLang="en-US">
                      <a:noFill/>
                    </a:endParaRP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文本框 17"/>
                  <p:cNvSpPr txBox="1"/>
                  <p:nvPr/>
                </p:nvSpPr>
                <p:spPr>
                  <a:xfrm>
                    <a:off x="5892915" y="2720176"/>
                    <a:ext cx="540020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111" name="文本框 11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92915" y="2720176"/>
                    <a:ext cx="540020" cy="369332"/>
                  </a:xfrm>
                  <a:prstGeom prst="rect">
                    <a:avLst/>
                  </a:prstGeom>
                  <a:blipFill rotWithShape="1">
                    <a:blip r:embed="rId5"/>
                    <a:stretch>
                      <a:fillRect b="-8197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  <a:endParaRPr lang="zh-CN" altLang="en-US">
                      <a:noFill/>
                    </a:endParaRP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矩形 18"/>
                  <p:cNvSpPr/>
                  <p:nvPr/>
                </p:nvSpPr>
                <p:spPr>
                  <a:xfrm>
                    <a:off x="2957950" y="1355142"/>
                    <a:ext cx="626710" cy="430439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zh-CN" altLang="en-US" sz="1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sz="16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zh-CN" altLang="en-US" sz="16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zh-CN" altLang="en-US" sz="1600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zh-CN" altLang="en-US" sz="16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zh-CN" alt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sz="1600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bSup>
                        </m:oMath>
                      </m:oMathPara>
                    </a14:m>
                    <a:endParaRPr lang="zh-CN" altLang="en-US" sz="1600" dirty="0"/>
                  </a:p>
                </p:txBody>
              </p:sp>
            </mc:Choice>
            <mc:Fallback xmlns="">
              <p:sp>
                <p:nvSpPr>
                  <p:cNvPr id="112" name="矩形 1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57950" y="1355142"/>
                    <a:ext cx="626710" cy="430439"/>
                  </a:xfrm>
                  <a:prstGeom prst="rect">
                    <a:avLst/>
                  </a:prstGeom>
                  <a:blipFill rotWithShape="1">
                    <a:blip r:embed="rId6"/>
                    <a:stretch>
                      <a:fillRect b="-5634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  <a:endParaRPr lang="zh-CN" altLang="en-US">
                      <a:noFill/>
                    </a:endParaRP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矩形 19"/>
                  <p:cNvSpPr/>
                  <p:nvPr/>
                </p:nvSpPr>
                <p:spPr>
                  <a:xfrm>
                    <a:off x="3675652" y="1235557"/>
                    <a:ext cx="666755" cy="396647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zh-CN" altLang="en-US" sz="1600" i="1">
                              <a:latin typeface="Cambria Math" panose="02040503050406030204" pitchFamily="18" charset="0"/>
                            </a:rPr>
                            <m:t>𝑛𝑒</m:t>
                          </m:r>
                          <m:sSubSup>
                            <m:sSubSupPr>
                              <m:ctrlPr>
                                <a:rPr lang="zh-CN" altLang="en-US" sz="1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zh-CN" altLang="en-US" sz="1600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zh-CN" alt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sz="1600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bSup>
                        </m:oMath>
                      </m:oMathPara>
                    </a14:m>
                    <a:endParaRPr lang="zh-CN" altLang="en-US" sz="1600" dirty="0"/>
                  </a:p>
                </p:txBody>
              </p:sp>
            </mc:Choice>
            <mc:Fallback xmlns="">
              <p:sp>
                <p:nvSpPr>
                  <p:cNvPr id="113" name="矩形 112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675652" y="1235557"/>
                    <a:ext cx="666755" cy="396647"/>
                  </a:xfrm>
                  <a:prstGeom prst="rect">
                    <a:avLst/>
                  </a:prstGeom>
                  <a:blipFill rotWithShape="1"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  <a:endParaRPr lang="zh-CN" altLang="en-US">
                      <a:noFill/>
                    </a:endParaRP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矩形 20"/>
                  <p:cNvSpPr/>
                  <p:nvPr/>
                </p:nvSpPr>
                <p:spPr>
                  <a:xfrm>
                    <a:off x="4189661" y="1263831"/>
                    <a:ext cx="579197" cy="396647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zh-CN" alt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zh-CN" altLang="en-US" sz="16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zh-CN" alt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sz="160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bSup>
                        </m:oMath>
                      </m:oMathPara>
                    </a14:m>
                    <a:endParaRPr lang="zh-CN" altLang="en-US" sz="1600" dirty="0"/>
                  </a:p>
                </p:txBody>
              </p:sp>
            </mc:Choice>
            <mc:Fallback xmlns="">
              <p:sp>
                <p:nvSpPr>
                  <p:cNvPr id="114" name="矩形 113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89661" y="1263831"/>
                    <a:ext cx="579197" cy="396647"/>
                  </a:xfrm>
                  <a:prstGeom prst="rect">
                    <a:avLst/>
                  </a:prstGeom>
                  <a:blipFill rotWithShape="1">
                    <a:blip r:embed="rId8"/>
                    <a:stretch>
                      <a:fillRect b="-1538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  <a:endParaRPr lang="zh-CN" altLang="en-US">
                      <a:noFill/>
                    </a:endParaRP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矩形 21"/>
                  <p:cNvSpPr/>
                  <p:nvPr/>
                </p:nvSpPr>
                <p:spPr>
                  <a:xfrm>
                    <a:off x="3892077" y="1700385"/>
                    <a:ext cx="388248" cy="33855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1600" i="1" smtClean="0">
                              <a:latin typeface="Cambria Math" panose="02040503050406030204" pitchFamily="18" charset="0"/>
                            </a:rPr>
                            <m:t>∑</m:t>
                          </m:r>
                        </m:oMath>
                      </m:oMathPara>
                    </a14:m>
                    <a:endParaRPr lang="zh-CN" altLang="en-US" sz="1600" dirty="0"/>
                  </a:p>
                </p:txBody>
              </p:sp>
            </mc:Choice>
            <mc:Fallback xmlns="">
              <p:sp>
                <p:nvSpPr>
                  <p:cNvPr id="115" name="矩形 114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892077" y="1700385"/>
                    <a:ext cx="388248" cy="338554"/>
                  </a:xfrm>
                  <a:prstGeom prst="rect">
                    <a:avLst/>
                  </a:prstGeom>
                  <a:blipFill rotWithShape="1">
                    <a:blip r:embed="rId9"/>
                    <a:stretch>
                      <a:fillRect b="-12727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  <a:endParaRPr lang="zh-CN" altLang="en-US">
                      <a:noFill/>
                    </a:endParaRP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" name="矩形 22"/>
                  <p:cNvSpPr/>
                  <p:nvPr/>
                </p:nvSpPr>
                <p:spPr>
                  <a:xfrm>
                    <a:off x="4072474" y="1746521"/>
                    <a:ext cx="407997" cy="256993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1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0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d>
                                <m:dPr>
                                  <m:ctrlPr>
                                    <a:rPr lang="en-US" altLang="zh-CN" sz="1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0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b>
                          </m:sSub>
                        </m:oMath>
                      </m:oMathPara>
                    </a14:m>
                    <a:endParaRPr lang="zh-CN" altLang="en-US" sz="1000" dirty="0"/>
                  </a:p>
                </p:txBody>
              </p:sp>
            </mc:Choice>
            <mc:Fallback xmlns="">
              <p:sp>
                <p:nvSpPr>
                  <p:cNvPr id="116" name="矩形 115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72474" y="1746521"/>
                    <a:ext cx="407997" cy="256993"/>
                  </a:xfrm>
                  <a:prstGeom prst="rect">
                    <a:avLst/>
                  </a:prstGeom>
                  <a:blipFill rotWithShape="1"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  <a:endParaRPr lang="zh-CN" altLang="en-US">
                      <a:noFill/>
                    </a:endParaRP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矩形 23"/>
                  <p:cNvSpPr/>
                  <p:nvPr/>
                </p:nvSpPr>
                <p:spPr>
                  <a:xfrm>
                    <a:off x="3668620" y="2158589"/>
                    <a:ext cx="666755" cy="407804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zh-CN" altLang="en-US" sz="1600" i="1" smtClean="0">
                              <a:latin typeface="Cambria Math" panose="02040503050406030204" pitchFamily="18" charset="0"/>
                            </a:rPr>
                            <m:t>𝑛𝑒</m:t>
                          </m:r>
                          <m:sSubSup>
                            <m:sSubSupPr>
                              <m:ctrlPr>
                                <a:rPr lang="zh-CN" altLang="en-US" sz="1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zh-CN" sz="1600" b="0" i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zh-CN" alt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sz="1600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bSup>
                        </m:oMath>
                      </m:oMathPara>
                    </a14:m>
                    <a:endParaRPr lang="zh-CN" altLang="en-US" sz="1600" dirty="0"/>
                  </a:p>
                </p:txBody>
              </p:sp>
            </mc:Choice>
            <mc:Fallback xmlns="">
              <p:sp>
                <p:nvSpPr>
                  <p:cNvPr id="117" name="矩形 116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668620" y="2158589"/>
                    <a:ext cx="666755" cy="407804"/>
                  </a:xfrm>
                  <a:prstGeom prst="rect">
                    <a:avLst/>
                  </a:prstGeom>
                  <a:blipFill rotWithShape="1"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  <a:endParaRPr lang="zh-CN" altLang="en-US">
                      <a:noFill/>
                    </a:endParaRP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矩形 24"/>
                  <p:cNvSpPr/>
                  <p:nvPr/>
                </p:nvSpPr>
                <p:spPr>
                  <a:xfrm>
                    <a:off x="4182629" y="2186863"/>
                    <a:ext cx="579198" cy="40780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zh-CN" alt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CN" sz="1600" b="0" i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zh-CN" alt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sz="160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bSup>
                        </m:oMath>
                      </m:oMathPara>
                    </a14:m>
                    <a:endParaRPr lang="zh-CN" altLang="en-US" sz="1600" dirty="0"/>
                  </a:p>
                </p:txBody>
              </p:sp>
            </mc:Choice>
            <mc:Fallback xmlns="">
              <p:sp>
                <p:nvSpPr>
                  <p:cNvPr id="118" name="矩形 117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82629" y="2186863"/>
                    <a:ext cx="579198" cy="407804"/>
                  </a:xfrm>
                  <a:prstGeom prst="rect">
                    <a:avLst/>
                  </a:prstGeom>
                  <a:blipFill rotWithShape="1"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  <a:endParaRPr lang="zh-CN" altLang="en-US">
                      <a:noFill/>
                    </a:endParaRP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" name="矩形 25"/>
                  <p:cNvSpPr/>
                  <p:nvPr/>
                </p:nvSpPr>
                <p:spPr>
                  <a:xfrm>
                    <a:off x="3675652" y="2990052"/>
                    <a:ext cx="666755" cy="433452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zh-CN" altLang="en-US" sz="1600" i="1" smtClean="0">
                              <a:latin typeface="Cambria Math" panose="02040503050406030204" pitchFamily="18" charset="0"/>
                            </a:rPr>
                            <m:t>𝑛𝑒</m:t>
                          </m:r>
                          <m:sSubSup>
                            <m:sSubSupPr>
                              <m:ctrlPr>
                                <a:rPr lang="zh-CN" altLang="en-US" sz="1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CN" sz="1600" b="0" i="0" smtClean="0">
                                  <a:latin typeface="Cambria Math" panose="02040503050406030204" pitchFamily="18" charset="0"/>
                                </a:rPr>
                                <m:t>j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zh-CN" alt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sz="1600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bSup>
                        </m:oMath>
                      </m:oMathPara>
                    </a14:m>
                    <a:endParaRPr lang="zh-CN" altLang="en-US" sz="1600" dirty="0"/>
                  </a:p>
                </p:txBody>
              </p:sp>
            </mc:Choice>
            <mc:Fallback xmlns="">
              <p:sp>
                <p:nvSpPr>
                  <p:cNvPr id="119" name="矩形 118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675652" y="2990052"/>
                    <a:ext cx="666755" cy="433452"/>
                  </a:xfrm>
                  <a:prstGeom prst="rect">
                    <a:avLst/>
                  </a:prstGeom>
                  <a:blipFill rotWithShape="1">
                    <a:blip r:embed="rId13"/>
                    <a:stretch>
                      <a:fillRect b="-4167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  <a:endParaRPr lang="zh-CN" altLang="en-US">
                      <a:noFill/>
                    </a:endParaRP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矩形 26"/>
                  <p:cNvSpPr/>
                  <p:nvPr/>
                </p:nvSpPr>
                <p:spPr>
                  <a:xfrm>
                    <a:off x="4189661" y="3018326"/>
                    <a:ext cx="579198" cy="43345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zh-CN" alt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CN" sz="1600" b="0" i="0" smtClean="0">
                                  <a:latin typeface="Cambria Math" panose="02040503050406030204" pitchFamily="18" charset="0"/>
                                </a:rPr>
                                <m:t>j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zh-CN" alt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sz="160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bSup>
                        </m:oMath>
                      </m:oMathPara>
                    </a14:m>
                    <a:endParaRPr lang="zh-CN" altLang="en-US" sz="1600" dirty="0"/>
                  </a:p>
                </p:txBody>
              </p:sp>
            </mc:Choice>
            <mc:Fallback xmlns="">
              <p:sp>
                <p:nvSpPr>
                  <p:cNvPr id="120" name="矩形 119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89661" y="3018326"/>
                    <a:ext cx="579198" cy="433452"/>
                  </a:xfrm>
                  <a:prstGeom prst="rect">
                    <a:avLst/>
                  </a:prstGeom>
                  <a:blipFill rotWithShape="1">
                    <a:blip r:embed="rId14"/>
                    <a:stretch>
                      <a:fillRect b="-5634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  <a:endParaRPr lang="zh-CN" altLang="en-US">
                      <a:noFill/>
                    </a:endParaRP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矩形 27"/>
                  <p:cNvSpPr/>
                  <p:nvPr/>
                </p:nvSpPr>
                <p:spPr>
                  <a:xfrm>
                    <a:off x="4559893" y="1574262"/>
                    <a:ext cx="626710" cy="430439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zh-CN" alt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sz="16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zh-CN" alt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600" b="0" i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bSup>
                        </m:oMath>
                      </m:oMathPara>
                    </a14:m>
                    <a:endParaRPr lang="zh-CN" altLang="en-US" sz="1600" dirty="0"/>
                  </a:p>
                </p:txBody>
              </p:sp>
            </mc:Choice>
            <mc:Fallback xmlns="">
              <p:sp>
                <p:nvSpPr>
                  <p:cNvPr id="121" name="矩形 120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559893" y="1574262"/>
                    <a:ext cx="626710" cy="430439"/>
                  </a:xfrm>
                  <a:prstGeom prst="rect">
                    <a:avLst/>
                  </a:prstGeom>
                  <a:blipFill rotWithShape="1">
                    <a:blip r:embed="rId15"/>
                    <a:stretch>
                      <a:fillRect b="-5634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  <a:endParaRPr lang="zh-CN" altLang="en-US">
                      <a:noFill/>
                    </a:endParaRP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矩形 28"/>
                  <p:cNvSpPr/>
                  <p:nvPr/>
                </p:nvSpPr>
                <p:spPr>
                  <a:xfrm>
                    <a:off x="5255558" y="1732354"/>
                    <a:ext cx="666755" cy="401072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zh-CN" altLang="en-US" sz="1600" i="1" smtClean="0">
                              <a:latin typeface="Cambria Math" panose="02040503050406030204" pitchFamily="18" charset="0"/>
                            </a:rPr>
                            <m:t>𝑛𝑒</m:t>
                          </m:r>
                          <m:sSubSup>
                            <m:sSubSupPr>
                              <m:ctrlPr>
                                <a:rPr lang="zh-CN" altLang="en-US" sz="1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zh-CN" altLang="en-US" sz="1600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zh-CN" alt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600" b="0" i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bSup>
                        </m:oMath>
                      </m:oMathPara>
                    </a14:m>
                    <a:endParaRPr lang="zh-CN" altLang="en-US" sz="1600" dirty="0"/>
                  </a:p>
                </p:txBody>
              </p:sp>
            </mc:Choice>
            <mc:Fallback xmlns="">
              <p:sp>
                <p:nvSpPr>
                  <p:cNvPr id="122" name="矩形 12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55558" y="1732354"/>
                    <a:ext cx="666755" cy="401072"/>
                  </a:xfrm>
                  <a:prstGeom prst="rect">
                    <a:avLst/>
                  </a:prstGeom>
                  <a:blipFill rotWithShape="1">
                    <a:blip r:embed="rId1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  <a:endParaRPr lang="zh-CN" altLang="en-US">
                      <a:noFill/>
                    </a:endParaRP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0" name="矩形 29"/>
                  <p:cNvSpPr/>
                  <p:nvPr/>
                </p:nvSpPr>
                <p:spPr>
                  <a:xfrm>
                    <a:off x="5226160" y="2546578"/>
                    <a:ext cx="666755" cy="407804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zh-CN" altLang="en-US" sz="1600" i="1" smtClean="0">
                              <a:latin typeface="Cambria Math" panose="02040503050406030204" pitchFamily="18" charset="0"/>
                            </a:rPr>
                            <m:t>𝑛𝑒</m:t>
                          </m:r>
                          <m:sSubSup>
                            <m:sSubSupPr>
                              <m:ctrlPr>
                                <a:rPr lang="zh-CN" altLang="en-US" sz="1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zh-CN" alt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600" b="0" i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bSup>
                        </m:oMath>
                      </m:oMathPara>
                    </a14:m>
                    <a:endParaRPr lang="zh-CN" altLang="en-US" sz="1600" dirty="0"/>
                  </a:p>
                </p:txBody>
              </p:sp>
            </mc:Choice>
            <mc:Fallback xmlns="">
              <p:sp>
                <p:nvSpPr>
                  <p:cNvPr id="123" name="矩形 122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26160" y="2546578"/>
                    <a:ext cx="666755" cy="407804"/>
                  </a:xfrm>
                  <a:prstGeom prst="rect">
                    <a:avLst/>
                  </a:prstGeom>
                  <a:blipFill rotWithShape="1">
                    <a:blip r:embed="rId1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  <a:endParaRPr lang="zh-CN" altLang="en-US">
                      <a:noFill/>
                    </a:endParaRP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" name="文本框 30"/>
                  <p:cNvSpPr txBox="1"/>
                  <p:nvPr/>
                </p:nvSpPr>
                <p:spPr>
                  <a:xfrm>
                    <a:off x="7210365" y="2102280"/>
                    <a:ext cx="53514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124" name="文本框 12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210365" y="2102280"/>
                    <a:ext cx="535146" cy="369332"/>
                  </a:xfrm>
                  <a:prstGeom prst="rect">
                    <a:avLst/>
                  </a:prstGeom>
                  <a:blipFill rotWithShape="1">
                    <a:blip r:embed="rId18"/>
                    <a:stretch>
                      <a:fillRect b="-1667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  <a:endParaRPr lang="zh-CN" altLang="en-US">
                      <a:noFill/>
                    </a:endParaRP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文本框 31"/>
                  <p:cNvSpPr txBox="1"/>
                  <p:nvPr/>
                </p:nvSpPr>
                <p:spPr>
                  <a:xfrm>
                    <a:off x="7207704" y="2928917"/>
                    <a:ext cx="550214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125" name="文本框 12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207704" y="2928917"/>
                    <a:ext cx="550214" cy="369332"/>
                  </a:xfrm>
                  <a:prstGeom prst="rect">
                    <a:avLst/>
                  </a:prstGeom>
                  <a:blipFill rotWithShape="1">
                    <a:blip r:embed="rId19"/>
                    <a:stretch>
                      <a:fillRect b="-1639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  <a:endParaRPr lang="zh-CN" altLang="en-US">
                      <a:noFill/>
                    </a:endParaRP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矩形 32"/>
                  <p:cNvSpPr/>
                  <p:nvPr/>
                </p:nvSpPr>
                <p:spPr>
                  <a:xfrm>
                    <a:off x="3892077" y="3427440"/>
                    <a:ext cx="388248" cy="33855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1600" i="1" smtClean="0">
                              <a:latin typeface="Cambria Math" panose="02040503050406030204" pitchFamily="18" charset="0"/>
                            </a:rPr>
                            <m:t>∑</m:t>
                          </m:r>
                        </m:oMath>
                      </m:oMathPara>
                    </a14:m>
                    <a:endParaRPr lang="zh-CN" altLang="en-US" sz="1600" dirty="0"/>
                  </a:p>
                </p:txBody>
              </p:sp>
            </mc:Choice>
            <mc:Fallback xmlns="">
              <p:sp>
                <p:nvSpPr>
                  <p:cNvPr id="126" name="矩形 125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892077" y="3427440"/>
                    <a:ext cx="388248" cy="338554"/>
                  </a:xfrm>
                  <a:prstGeom prst="rect">
                    <a:avLst/>
                  </a:prstGeom>
                  <a:blipFill rotWithShape="1">
                    <a:blip r:embed="rId20"/>
                    <a:stretch>
                      <a:fillRect b="-10714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  <a:endParaRPr lang="zh-CN" altLang="en-US">
                      <a:noFill/>
                    </a:endParaRP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矩形 33"/>
                  <p:cNvSpPr/>
                  <p:nvPr/>
                </p:nvSpPr>
                <p:spPr>
                  <a:xfrm>
                    <a:off x="4072474" y="3473576"/>
                    <a:ext cx="407997" cy="256993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1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0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d>
                                <m:dPr>
                                  <m:ctrlPr>
                                    <a:rPr lang="en-US" altLang="zh-CN" sz="1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0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b>
                          </m:sSub>
                        </m:oMath>
                      </m:oMathPara>
                    </a14:m>
                    <a:endParaRPr lang="zh-CN" altLang="en-US" sz="1000" dirty="0"/>
                  </a:p>
                </p:txBody>
              </p:sp>
            </mc:Choice>
            <mc:Fallback xmlns="">
              <p:sp>
                <p:nvSpPr>
                  <p:cNvPr id="127" name="矩形 126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72474" y="3473576"/>
                    <a:ext cx="407997" cy="256993"/>
                  </a:xfrm>
                  <a:prstGeom prst="rect">
                    <a:avLst/>
                  </a:prstGeom>
                  <a:blipFill rotWithShape="1">
                    <a:blip r:embed="rId2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  <a:endParaRPr lang="zh-CN" altLang="en-US">
                      <a:noFill/>
                    </a:endParaRP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5" name="矩形 34"/>
                  <p:cNvSpPr/>
                  <p:nvPr/>
                </p:nvSpPr>
                <p:spPr>
                  <a:xfrm>
                    <a:off x="3894300" y="2557019"/>
                    <a:ext cx="388248" cy="33855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1600" i="1" smtClean="0">
                              <a:latin typeface="Cambria Math" panose="02040503050406030204" pitchFamily="18" charset="0"/>
                            </a:rPr>
                            <m:t>∑</m:t>
                          </m:r>
                        </m:oMath>
                      </m:oMathPara>
                    </a14:m>
                    <a:endParaRPr lang="zh-CN" altLang="en-US" sz="1600" dirty="0"/>
                  </a:p>
                </p:txBody>
              </p:sp>
            </mc:Choice>
            <mc:Fallback xmlns="">
              <p:sp>
                <p:nvSpPr>
                  <p:cNvPr id="128" name="矩形 127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894300" y="2557019"/>
                    <a:ext cx="388248" cy="338554"/>
                  </a:xfrm>
                  <a:prstGeom prst="rect">
                    <a:avLst/>
                  </a:prstGeom>
                  <a:blipFill rotWithShape="1">
                    <a:blip r:embed="rId22"/>
                    <a:stretch>
                      <a:fillRect b="-10714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  <a:endParaRPr lang="zh-CN" altLang="en-US">
                      <a:noFill/>
                    </a:endParaRP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6" name="矩形 35"/>
                  <p:cNvSpPr/>
                  <p:nvPr/>
                </p:nvSpPr>
                <p:spPr>
                  <a:xfrm>
                    <a:off x="4074697" y="2603155"/>
                    <a:ext cx="407997" cy="256993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1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0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d>
                                <m:dPr>
                                  <m:ctrlPr>
                                    <a:rPr lang="en-US" altLang="zh-CN" sz="1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0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b>
                          </m:sSub>
                        </m:oMath>
                      </m:oMathPara>
                    </a14:m>
                    <a:endParaRPr lang="zh-CN" altLang="en-US" sz="1000" dirty="0"/>
                  </a:p>
                </p:txBody>
              </p:sp>
            </mc:Choice>
            <mc:Fallback xmlns="">
              <p:sp>
                <p:nvSpPr>
                  <p:cNvPr id="129" name="矩形 128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74697" y="2603155"/>
                    <a:ext cx="407997" cy="256993"/>
                  </a:xfrm>
                  <a:prstGeom prst="rect">
                    <a:avLst/>
                  </a:prstGeom>
                  <a:blipFill rotWithShape="1">
                    <a:blip r:embed="rId2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  <a:endParaRPr lang="zh-CN" altLang="en-US">
                      <a:noFill/>
                    </a:endParaRP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7" name="矩形 36"/>
                  <p:cNvSpPr/>
                  <p:nvPr/>
                </p:nvSpPr>
                <p:spPr>
                  <a:xfrm>
                    <a:off x="5273859" y="2978259"/>
                    <a:ext cx="388248" cy="33855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1600" i="1" smtClean="0">
                              <a:latin typeface="Cambria Math" panose="02040503050406030204" pitchFamily="18" charset="0"/>
                            </a:rPr>
                            <m:t>∑</m:t>
                          </m:r>
                        </m:oMath>
                      </m:oMathPara>
                    </a14:m>
                    <a:endParaRPr lang="zh-CN" altLang="en-US" sz="1600" dirty="0"/>
                  </a:p>
                </p:txBody>
              </p:sp>
            </mc:Choice>
            <mc:Fallback xmlns="">
              <p:sp>
                <p:nvSpPr>
                  <p:cNvPr id="130" name="矩形 129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73859" y="2978259"/>
                    <a:ext cx="388248" cy="338554"/>
                  </a:xfrm>
                  <a:prstGeom prst="rect">
                    <a:avLst/>
                  </a:prstGeom>
                  <a:blipFill rotWithShape="1">
                    <a:blip r:embed="rId24"/>
                    <a:stretch>
                      <a:fillRect b="-12727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  <a:endParaRPr lang="zh-CN" altLang="en-US">
                      <a:noFill/>
                    </a:endParaRP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8" name="矩形 37"/>
                  <p:cNvSpPr/>
                  <p:nvPr/>
                </p:nvSpPr>
                <p:spPr>
                  <a:xfrm>
                    <a:off x="5454256" y="3024395"/>
                    <a:ext cx="407997" cy="256993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1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0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d>
                                <m:dPr>
                                  <m:ctrlPr>
                                    <a:rPr lang="en-US" altLang="zh-CN" sz="1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b>
                          </m:sSub>
                        </m:oMath>
                      </m:oMathPara>
                    </a14:m>
                    <a:endParaRPr lang="zh-CN" altLang="en-US" sz="1000" dirty="0"/>
                  </a:p>
                </p:txBody>
              </p:sp>
            </mc:Choice>
            <mc:Fallback xmlns="">
              <p:sp>
                <p:nvSpPr>
                  <p:cNvPr id="131" name="矩形 130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454256" y="3024395"/>
                    <a:ext cx="407997" cy="256993"/>
                  </a:xfrm>
                  <a:prstGeom prst="rect">
                    <a:avLst/>
                  </a:prstGeom>
                  <a:blipFill rotWithShape="1">
                    <a:blip r:embed="rId2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  <a:endParaRPr lang="zh-CN" altLang="en-US">
                      <a:noFill/>
                    </a:endParaRP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9" name="矩形 38"/>
                  <p:cNvSpPr/>
                  <p:nvPr/>
                </p:nvSpPr>
                <p:spPr>
                  <a:xfrm>
                    <a:off x="5265079" y="2134545"/>
                    <a:ext cx="388248" cy="33855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1600" i="1" smtClean="0">
                              <a:latin typeface="Cambria Math" panose="02040503050406030204" pitchFamily="18" charset="0"/>
                            </a:rPr>
                            <m:t>∑</m:t>
                          </m:r>
                        </m:oMath>
                      </m:oMathPara>
                    </a14:m>
                    <a:endParaRPr lang="zh-CN" altLang="en-US" sz="1600" dirty="0"/>
                  </a:p>
                </p:txBody>
              </p:sp>
            </mc:Choice>
            <mc:Fallback xmlns="">
              <p:sp>
                <p:nvSpPr>
                  <p:cNvPr id="132" name="矩形 13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65079" y="2134545"/>
                    <a:ext cx="388248" cy="338554"/>
                  </a:xfrm>
                  <a:prstGeom prst="rect">
                    <a:avLst/>
                  </a:prstGeom>
                  <a:blipFill rotWithShape="1">
                    <a:blip r:embed="rId26"/>
                    <a:stretch>
                      <a:fillRect b="-10714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  <a:endParaRPr lang="zh-CN" altLang="en-US">
                      <a:noFill/>
                    </a:endParaRP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0" name="矩形 39"/>
                  <p:cNvSpPr/>
                  <p:nvPr/>
                </p:nvSpPr>
                <p:spPr>
                  <a:xfrm>
                    <a:off x="5445476" y="2180681"/>
                    <a:ext cx="407997" cy="256993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1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0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d>
                                <m:dPr>
                                  <m:ctrlPr>
                                    <a:rPr lang="en-US" altLang="zh-CN" sz="1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b>
                          </m:sSub>
                        </m:oMath>
                      </m:oMathPara>
                    </a14:m>
                    <a:endParaRPr lang="zh-CN" altLang="en-US" sz="1000" dirty="0"/>
                  </a:p>
                </p:txBody>
              </p:sp>
            </mc:Choice>
            <mc:Fallback xmlns="">
              <p:sp>
                <p:nvSpPr>
                  <p:cNvPr id="133" name="矩形 132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445476" y="2180681"/>
                    <a:ext cx="407997" cy="256993"/>
                  </a:xfrm>
                  <a:prstGeom prst="rect">
                    <a:avLst/>
                  </a:prstGeom>
                  <a:blipFill rotWithShape="1">
                    <a:blip r:embed="rId2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  <a:endParaRPr lang="zh-CN" altLang="en-US">
                      <a:noFill/>
                    </a:endParaRPr>
                  </a:p>
                </p:txBody>
              </p:sp>
            </mc:Fallback>
          </mc:AlternateContent>
        </p:grpSp>
        <p:sp>
          <p:nvSpPr>
            <p:cNvPr id="83" name="矩形 82"/>
            <p:cNvSpPr/>
            <p:nvPr/>
          </p:nvSpPr>
          <p:spPr>
            <a:xfrm>
              <a:off x="1860831" y="3452798"/>
              <a:ext cx="655022" cy="234893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矩形 85"/>
            <p:cNvSpPr/>
            <p:nvPr/>
          </p:nvSpPr>
          <p:spPr>
            <a:xfrm>
              <a:off x="5964354" y="5586162"/>
              <a:ext cx="242085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solidFill>
                    <a:schemeClr val="accent1"/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One hot</a:t>
              </a:r>
              <a:r>
                <a:rPr lang="zh-CN" altLang="en-US" dirty="0">
                  <a:solidFill>
                    <a:schemeClr val="accent1"/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编码</a:t>
              </a:r>
              <a:r>
                <a:rPr lang="zh-CN" altLang="en-US" dirty="0">
                  <a:solidFill>
                    <a:srgbClr val="000000"/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的类标签</a:t>
              </a:r>
              <a:endParaRPr lang="zh-CN" altLang="en-US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矩形 86"/>
              <p:cNvSpPr/>
              <p:nvPr/>
            </p:nvSpPr>
            <p:spPr>
              <a:xfrm>
                <a:off x="485203" y="2275259"/>
                <a:ext cx="5199817" cy="76450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>
                          <a:latin typeface="Cambria Math" panose="02040503050406030204" pitchFamily="18" charset="0"/>
                        </a:rPr>
                        <m:t>ℒ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)=−</m:t>
                      </m:r>
                      <m:nary>
                        <m:naryPr>
                          <m:chr m:val="∑"/>
                          <m:limLoc m:val="undOvr"/>
                          <m:grow m:val="on"/>
                          <m:supHide m:val="on"/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𝑙𝑜𝑔</m:t>
                          </m:r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7" name="矩形 8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203" y="2275259"/>
                <a:ext cx="5199817" cy="764505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矩形 87"/>
              <p:cNvSpPr/>
              <p:nvPr/>
            </p:nvSpPr>
            <p:spPr>
              <a:xfrm>
                <a:off x="5380939" y="2163978"/>
                <a:ext cx="2929648" cy="9270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zh-CN" altLang="en-US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𝑒𝑥𝑝</m:t>
                          </m:r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(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zh-CN" altLang="en-US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zh-CN" altLang="en-US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bSup>
                              <m:sSubSup>
                                <m:sSubSup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zh-CN" altLang="en-US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sup>
                              </m:sSubSup>
                            </m:e>
                          </m:nary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p>
                                <m:sSup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p>
                                  <m:r>
                                    <a:rPr lang="zh-CN" altLang="en-US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  <m:sup/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𝑒𝑥𝑝</m:t>
                              </m:r>
                              <m:d>
                                <m:d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supHide m:val="on"/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  <m:sup/>
                                    <m:e>
                                      <m:sSubSup>
                                        <m:sSubSupPr>
                                          <m:ctrlP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sSup>
                                            <m:sSupPr>
                                              <m:ctrlPr>
                                                <a:rPr lang="zh-CN" alt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zh-CN" altLang="en-US" i="1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e>
                                            <m:sup>
                                              <m:r>
                                                <a:rPr lang="zh-CN" altLang="en-US">
                                                  <a:latin typeface="Cambria Math" panose="02040503050406030204" pitchFamily="18" charset="0"/>
                                                </a:rPr>
                                                <m:t>′</m:t>
                                              </m:r>
                                            </m:sup>
                                          </m:sSup>
                                          <m:r>
                                            <a:rPr lang="zh-CN" altLang="en-US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  <m:sup>
                                          <m:d>
                                            <m:dPr>
                                              <m:ctrlPr>
                                                <a:rPr lang="zh-CN" alt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zh-CN" altLang="en-US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e>
                                          </m:d>
                                        </m:sup>
                                      </m:sSubSup>
                                      <m:sSubSup>
                                        <m:sSubSupPr>
                                          <m:ctrlP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  <m:sup>
                                          <m:d>
                                            <m:dPr>
                                              <m:ctrlPr>
                                                <a:rPr lang="zh-CN" alt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zh-CN" altLang="en-US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e>
                                          </m:d>
                                        </m:sup>
                                      </m:sSubSup>
                                    </m:e>
                                  </m:nary>
                                </m:e>
                              </m:d>
                            </m:e>
                          </m:nary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8" name="矩形 8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0939" y="2163978"/>
                <a:ext cx="2929648" cy="927049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0" name="内容占位符 2"/>
          <p:cNvSpPr txBox="1"/>
          <p:nvPr/>
        </p:nvSpPr>
        <p:spPr>
          <a:xfrm>
            <a:off x="4772741" y="2483436"/>
            <a:ext cx="646331" cy="4870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SzPct val="88000"/>
              <a:buFont typeface="Wingdings" panose="05000000000000000000" pitchFamily="2" charset="2"/>
              <a:buChar char="p"/>
              <a:defRPr sz="2000" b="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zh-CN" altLang="en-US" sz="1600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其中</a:t>
            </a:r>
            <a:endParaRPr lang="zh-CN" altLang="zh-CN" sz="1600" dirty="0"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40070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7887" y="2845747"/>
            <a:ext cx="4883319" cy="311532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1738" y="1"/>
            <a:ext cx="8137922" cy="1028699"/>
          </a:xfrm>
        </p:spPr>
        <p:txBody>
          <a:bodyPr/>
          <a:lstStyle/>
          <a:p>
            <a:r>
              <a:rPr lang="zh-CN" altLang="en-US" dirty="0"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反向传播算法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24</a:t>
            </a:fld>
            <a:endParaRPr lang="zh-CN" altLang="en-US" dirty="0"/>
          </a:p>
        </p:txBody>
      </p:sp>
      <p:sp>
        <p:nvSpPr>
          <p:cNvPr id="13" name="内容占位符 2"/>
          <p:cNvSpPr txBox="1"/>
          <p:nvPr/>
        </p:nvSpPr>
        <p:spPr>
          <a:xfrm>
            <a:off x="502442" y="1262247"/>
            <a:ext cx="7534210" cy="11923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SzPct val="88000"/>
              <a:buFont typeface="Wingdings" panose="05000000000000000000" pitchFamily="2" charset="2"/>
              <a:buChar char="p"/>
              <a:defRPr sz="2000" b="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多层神经网络的有效算法之一是</a:t>
            </a:r>
            <a:r>
              <a:rPr lang="zh-CN" altLang="en-US" dirty="0">
                <a:solidFill>
                  <a:schemeClr val="accent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反向传播算法</a:t>
            </a:r>
            <a:endParaRPr lang="en-US" altLang="zh-CN" dirty="0">
              <a:solidFill>
                <a:schemeClr val="accent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r>
              <a:rPr lang="zh-CN" altLang="en-US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利用链式法则计算损失函数对每个参数的梯度，从而通过梯度下降法来优化参数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1738" y="1"/>
            <a:ext cx="8137922" cy="1028699"/>
          </a:xfrm>
        </p:spPr>
        <p:txBody>
          <a:bodyPr/>
          <a:lstStyle/>
          <a:p>
            <a:r>
              <a:rPr lang="zh-CN" altLang="en-US" dirty="0"/>
              <a:t>通过反向传播学习神经网络</a:t>
            </a:r>
            <a:endParaRPr lang="zh-CN" altLang="en-US" dirty="0"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25</a:t>
            </a:fld>
            <a:endParaRPr lang="zh-CN" altLang="en-US" dirty="0"/>
          </a:p>
        </p:txBody>
      </p:sp>
      <p:sp>
        <p:nvSpPr>
          <p:cNvPr id="18" name="页脚占位符 1"/>
          <p:cNvSpPr>
            <a:spLocks noGrp="1"/>
          </p:cNvSpPr>
          <p:nvPr>
            <p:ph type="ftr" sz="quarter" idx="11"/>
          </p:nvPr>
        </p:nvSpPr>
        <p:spPr>
          <a:xfrm>
            <a:off x="502443" y="6240464"/>
            <a:ext cx="3649061" cy="206381"/>
          </a:xfrm>
        </p:spPr>
        <p:txBody>
          <a:bodyPr/>
          <a:lstStyle/>
          <a:p>
            <a:r>
              <a:rPr lang="en-US" altLang="zh-CN" dirty="0"/>
              <a:t>[</a:t>
            </a:r>
            <a:r>
              <a:rPr lang="en-US" altLang="zh-CN" dirty="0" err="1"/>
              <a:t>LeCun</a:t>
            </a:r>
            <a:r>
              <a:rPr lang="en-US" altLang="zh-CN" dirty="0"/>
              <a:t>, </a:t>
            </a:r>
            <a:r>
              <a:rPr lang="en-US" altLang="zh-CN" dirty="0" err="1"/>
              <a:t>Bengio</a:t>
            </a:r>
            <a:r>
              <a:rPr lang="en-US" altLang="zh-CN" dirty="0"/>
              <a:t> and Hinton. Deep Learning. Nature 2015.]</a:t>
            </a: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86"/>
          <a:stretch>
            <a:fillRect/>
          </a:stretch>
        </p:blipFill>
        <p:spPr>
          <a:xfrm>
            <a:off x="4146220" y="2400284"/>
            <a:ext cx="4313721" cy="3114792"/>
          </a:xfrm>
          <a:prstGeom prst="rect">
            <a:avLst/>
          </a:prstGeom>
        </p:spPr>
      </p:pic>
      <p:sp>
        <p:nvSpPr>
          <p:cNvPr id="22" name="文本框 21"/>
          <p:cNvSpPr txBox="1"/>
          <p:nvPr/>
        </p:nvSpPr>
        <p:spPr>
          <a:xfrm>
            <a:off x="5076789" y="1672635"/>
            <a:ext cx="27653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err="1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将输出与正确</a:t>
            </a:r>
            <a:r>
              <a:rPr lang="zh-CN" altLang="en-US" sz="1600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答案</a:t>
            </a:r>
            <a:r>
              <a:rPr lang="en-US" altLang="zh-CN" sz="1600" dirty="0" err="1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比较得到</a:t>
            </a:r>
            <a:r>
              <a:rPr lang="zh-CN" altLang="en-US" sz="1600" dirty="0">
                <a:solidFill>
                  <a:schemeClr val="accent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误差，</a:t>
            </a:r>
            <a:r>
              <a:rPr lang="zh-CN" altLang="en-US" sz="1600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然后</a:t>
            </a:r>
            <a:r>
              <a:rPr lang="zh-CN" altLang="en-US" sz="1600" dirty="0">
                <a:solidFill>
                  <a:schemeClr val="accent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反向求导数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6828137" y="3428549"/>
                <a:ext cx="2505558" cy="56271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CN" alt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140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CN" altLang="en-US" sz="1400" i="1"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zh-CN" altLang="en-US" sz="1400" i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zh-CN" alt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zh-CN" altLang="en-US" sz="1400" i="1">
                                  <a:latin typeface="Cambria Math" panose="02040503050406030204" pitchFamily="18" charset="0"/>
                                </a:rPr>
                                <m:t>𝑗𝑘</m:t>
                              </m:r>
                            </m:sub>
                          </m:sSub>
                        </m:den>
                      </m:f>
                      <m:r>
                        <a:rPr lang="zh-CN" altLang="en-US" sz="14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1400" i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CN" altLang="en-US" sz="1400" i="1"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zh-CN" altLang="en-US" sz="1400" i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zh-CN" alt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zh-CN" altLang="en-US" sz="1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zh-CN" alt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1400" i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zh-CN" alt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zh-CN" altLang="en-US" sz="1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num>
                        <m:den>
                          <m:r>
                            <a:rPr lang="zh-CN" altLang="en-US" sz="1400" i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zh-CN" alt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zh-CN" altLang="en-US" sz="1400" i="1">
                                  <a:latin typeface="Cambria Math" panose="02040503050406030204" pitchFamily="18" charset="0"/>
                                </a:rPr>
                                <m:t>𝑗𝑘</m:t>
                              </m:r>
                            </m:sub>
                          </m:sSub>
                        </m:den>
                      </m:f>
                      <m:r>
                        <a:rPr lang="zh-CN" altLang="en-US" sz="14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1400" i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CN" altLang="en-US" sz="1400" i="1"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zh-CN" altLang="en-US" sz="1400" i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zh-CN" alt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zh-CN" altLang="en-US" sz="1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zh-CN" alt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zh-CN" altLang="en-US" sz="14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8137" y="3428549"/>
                <a:ext cx="2505558" cy="562718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p:grpSp>
        <p:nvGrpSpPr>
          <p:cNvPr id="11" name="组合 10"/>
          <p:cNvGrpSpPr/>
          <p:nvPr/>
        </p:nvGrpSpPr>
        <p:grpSpPr>
          <a:xfrm>
            <a:off x="-69940" y="1639692"/>
            <a:ext cx="4334048" cy="3890601"/>
            <a:chOff x="-53268" y="1628691"/>
            <a:chExt cx="4334048" cy="3890601"/>
          </a:xfrm>
        </p:grpSpPr>
        <p:pic>
          <p:nvPicPr>
            <p:cNvPr id="19" name="内容占位符 3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3268" y="2338862"/>
              <a:ext cx="4151504" cy="3176214"/>
            </a:xfrm>
            <a:prstGeom prst="rect">
              <a:avLst/>
            </a:prstGeom>
          </p:spPr>
        </p:pic>
        <p:sp>
          <p:nvSpPr>
            <p:cNvPr id="21" name="文本框 20"/>
            <p:cNvSpPr txBox="1"/>
            <p:nvPr/>
          </p:nvSpPr>
          <p:spPr>
            <a:xfrm>
              <a:off x="1187986" y="1628691"/>
              <a:ext cx="161428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dirty="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输入数据逐层计算得到输出</a:t>
              </a:r>
            </a:p>
          </p:txBody>
        </p:sp>
        <p:sp>
          <p:nvSpPr>
            <p:cNvPr id="5" name="矩形 4"/>
            <p:cNvSpPr/>
            <p:nvPr/>
          </p:nvSpPr>
          <p:spPr>
            <a:xfrm>
              <a:off x="628470" y="2565647"/>
              <a:ext cx="898487" cy="28408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605809" y="2591593"/>
              <a:ext cx="101011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输出单元</a:t>
              </a:r>
            </a:p>
          </p:txBody>
        </p:sp>
        <p:sp>
          <p:nvSpPr>
            <p:cNvPr id="15" name="矩形 14"/>
            <p:cNvSpPr/>
            <p:nvPr/>
          </p:nvSpPr>
          <p:spPr>
            <a:xfrm>
              <a:off x="201150" y="3613591"/>
              <a:ext cx="1099933" cy="28408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矩形 15"/>
            <p:cNvSpPr/>
            <p:nvPr/>
          </p:nvSpPr>
          <p:spPr>
            <a:xfrm>
              <a:off x="248760" y="5204363"/>
              <a:ext cx="1099933" cy="28408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矩形 16"/>
            <p:cNvSpPr/>
            <p:nvPr/>
          </p:nvSpPr>
          <p:spPr>
            <a:xfrm>
              <a:off x="78503" y="4420668"/>
              <a:ext cx="1099933" cy="28408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128569" y="3539496"/>
              <a:ext cx="136663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隐含单元</a:t>
              </a:r>
              <a:r>
                <a:rPr lang="en-US" altLang="zh-CN" sz="1600" dirty="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H2</a:t>
              </a:r>
              <a:endParaRPr lang="zh-CN" altLang="en-US" sz="1600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5626" y="4358009"/>
              <a:ext cx="136663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隐含单元</a:t>
              </a:r>
              <a:r>
                <a:rPr lang="en-US" altLang="zh-CN" sz="1600" dirty="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H1</a:t>
              </a:r>
              <a:endParaRPr lang="zh-CN" altLang="en-US" sz="1600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429820" y="5180738"/>
              <a:ext cx="100316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输入单元</a:t>
              </a:r>
            </a:p>
          </p:txBody>
        </p:sp>
        <p:sp>
          <p:nvSpPr>
            <p:cNvPr id="8" name="矩形 7"/>
            <p:cNvSpPr/>
            <p:nvPr/>
          </p:nvSpPr>
          <p:spPr>
            <a:xfrm>
              <a:off x="2982895" y="2504225"/>
              <a:ext cx="1115341" cy="7006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矩形 6"/>
                <p:cNvSpPr/>
                <p:nvPr/>
              </p:nvSpPr>
              <p:spPr>
                <a:xfrm>
                  <a:off x="2471679" y="2350324"/>
                  <a:ext cx="1367554" cy="8460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eqArr>
                          <m:eqArrPr>
                            <m:ctrlPr>
                              <a:rPr lang="zh-CN" altLang="en-US" sz="140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zh-CN" alt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14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zh-CN" altLang="en-US" sz="1400" i="1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sub>
                            </m:sSub>
                            <m:r>
                              <a:rPr lang="zh-CN" altLang="en-US" sz="1400" i="0">
                                <a:latin typeface="Cambria Math" panose="02040503050406030204" pitchFamily="18" charset="0"/>
                              </a:rPr>
                              <m:t>&amp;=</m:t>
                            </m:r>
                            <m:r>
                              <a:rPr lang="zh-CN" altLang="en-US" sz="14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zh-CN" alt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zh-CN" alt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1400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zh-CN" altLang="en-US" sz="1400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b>
                                </m:sSub>
                              </m:e>
                            </m:d>
                          </m:e>
                          <m:e>
                            <m:sSub>
                              <m:sSubPr>
                                <m:ctrlPr>
                                  <a:rPr lang="zh-CN" alt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1400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zh-CN" altLang="en-US" sz="1400" i="1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sub>
                            </m:sSub>
                            <m:r>
                              <a:rPr lang="zh-CN" altLang="en-US" sz="1400" i="0">
                                <a:latin typeface="Cambria Math" panose="02040503050406030204" pitchFamily="18" charset="0"/>
                              </a:rPr>
                              <m:t>&amp;=</m:t>
                            </m:r>
                            <m:nary>
                              <m:naryPr>
                                <m:chr m:val="∑"/>
                                <m:supHide m:val="on"/>
                                <m:ctrlP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b>
                              <m:sup/>
                              <m:e>
                                <m:sSub>
                                  <m:sSubPr>
                                    <m:ctrlPr>
                                      <a:rPr lang="en-US" altLang="zh-CN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4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zh-CN" sz="1400" i="1">
                                        <a:latin typeface="Cambria Math" panose="02040503050406030204" pitchFamily="18" charset="0"/>
                                      </a:rPr>
                                      <m:t>𝑘𝑙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4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sz="14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nary>
                          </m:e>
                        </m:eqArr>
                      </m:oMath>
                    </m:oMathPara>
                  </a14:m>
                  <a:endParaRPr lang="zh-CN" altLang="en-US" sz="1400" dirty="0"/>
                </a:p>
              </p:txBody>
            </p:sp>
          </mc:Choice>
          <mc:Fallback xmlns="">
            <p:sp>
              <p:nvSpPr>
                <p:cNvPr id="7" name="矩形 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71679" y="2350324"/>
                  <a:ext cx="1367554" cy="846065"/>
                </a:xfrm>
                <a:prstGeom prst="rect">
                  <a:avLst/>
                </a:prstGeom>
                <a:blipFill rotWithShape="1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  <a:endParaRPr lang="zh-CN" altLang="en-US">
                    <a:noFill/>
                  </a:endParaRPr>
                </a:p>
              </p:txBody>
            </p:sp>
          </mc:Fallback>
        </mc:AlternateContent>
        <p:sp>
          <p:nvSpPr>
            <p:cNvPr id="24" name="矩形 23"/>
            <p:cNvSpPr/>
            <p:nvPr/>
          </p:nvSpPr>
          <p:spPr>
            <a:xfrm>
              <a:off x="2884733" y="4401278"/>
              <a:ext cx="1115341" cy="7006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矩形 26"/>
            <p:cNvSpPr/>
            <p:nvPr/>
          </p:nvSpPr>
          <p:spPr>
            <a:xfrm>
              <a:off x="2829626" y="3477326"/>
              <a:ext cx="1115341" cy="7006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矩形 25"/>
                <p:cNvSpPr/>
                <p:nvPr/>
              </p:nvSpPr>
              <p:spPr>
                <a:xfrm>
                  <a:off x="2607825" y="3365351"/>
                  <a:ext cx="1424301" cy="87043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eqArr>
                          <m:eqArrPr>
                            <m:ctrlPr>
                              <a:rPr lang="zh-CN" altLang="en-US" sz="140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zh-CN" alt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14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zh-CN" altLang="en-US" sz="1400">
                                <a:latin typeface="Cambria Math" panose="02040503050406030204" pitchFamily="18" charset="0"/>
                              </a:rPr>
                              <m:t>&amp;=</m:t>
                            </m:r>
                            <m:r>
                              <a:rPr lang="zh-CN" altLang="en-US" sz="14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zh-CN" alt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zh-CN" alt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1400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altLang="zh-CN" sz="14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d>
                          </m:e>
                          <m:e>
                            <m:sSub>
                              <m:sSubPr>
                                <m:ctrlPr>
                                  <a:rPr lang="zh-CN" alt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1400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zh-CN" altLang="en-US" sz="1400">
                                <a:latin typeface="Cambria Math" panose="02040503050406030204" pitchFamily="18" charset="0"/>
                              </a:rPr>
                              <m:t>&amp;=</m:t>
                            </m:r>
                            <m:nary>
                              <m:naryPr>
                                <m:chr m:val="∑"/>
                                <m:supHide m:val="on"/>
                                <m:ctrlP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/>
                              <m:e>
                                <m:sSub>
                                  <m:sSubPr>
                                    <m:ctrlPr>
                                      <a:rPr lang="en-US" altLang="zh-CN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4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zh-CN" sz="1400" i="1">
                                        <a:latin typeface="Cambria Math" panose="02040503050406030204" pitchFamily="18" charset="0"/>
                                      </a:rPr>
                                      <m:t>𝑗𝑘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4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sz="14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nary>
                          </m:e>
                        </m:eqArr>
                      </m:oMath>
                    </m:oMathPara>
                  </a14:m>
                  <a:endParaRPr lang="zh-CN" altLang="en-US" sz="1400" dirty="0"/>
                </a:p>
              </p:txBody>
            </p:sp>
          </mc:Choice>
          <mc:Fallback xmlns="">
            <p:sp>
              <p:nvSpPr>
                <p:cNvPr id="26" name="矩形 2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07825" y="3365351"/>
                  <a:ext cx="1424301" cy="870431"/>
                </a:xfrm>
                <a:prstGeom prst="rect">
                  <a:avLst/>
                </a:prstGeom>
                <a:blipFill rotWithShape="1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  <a:endParaRPr lang="zh-CN" altLang="en-US">
                    <a:noFill/>
                  </a:endParaRP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矩形 27"/>
                <p:cNvSpPr/>
                <p:nvPr/>
              </p:nvSpPr>
              <p:spPr>
                <a:xfrm>
                  <a:off x="2747348" y="4235782"/>
                  <a:ext cx="1533432" cy="92050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eqArr>
                          <m:eqArrPr>
                            <m:ctrlPr>
                              <a:rPr lang="zh-CN" altLang="en-US" sz="140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zh-CN" alt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14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zh-CN" altLang="en-US" sz="1400" i="0">
                                <a:latin typeface="Cambria Math" panose="02040503050406030204" pitchFamily="18" charset="0"/>
                              </a:rPr>
                              <m:t>&amp;=</m:t>
                            </m:r>
                            <m:r>
                              <a:rPr lang="zh-CN" altLang="en-US" sz="14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zh-CN" alt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zh-CN" alt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1400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</m:e>
                          <m:e>
                            <m:sSub>
                              <m:sSubPr>
                                <m:ctrlPr>
                                  <a:rPr lang="zh-CN" alt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1400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zh-CN" altLang="en-US" sz="1400" i="0">
                                <a:latin typeface="Cambria Math" panose="02040503050406030204" pitchFamily="18" charset="0"/>
                              </a:rPr>
                              <m:t>&amp;=</m:t>
                            </m:r>
                            <m:nary>
                              <m:naryPr>
                                <m:chr m:val="∑"/>
                                <m:supHide m:val="on"/>
                                <m:ctrlP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 sz="1400"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  <m:t>nput</m:t>
                                </m:r>
                              </m:sub>
                              <m:sup/>
                              <m:e>
                                <m:sSub>
                                  <m:sSubPr>
                                    <m:ctrlPr>
                                      <a:rPr lang="en-US" altLang="zh-CN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4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zh-CN" sz="1400" i="1">
                                        <a:latin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1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nary>
                          </m:e>
                        </m:eqArr>
                      </m:oMath>
                    </m:oMathPara>
                  </a14:m>
                  <a:endParaRPr lang="zh-CN" altLang="en-US" sz="1400" dirty="0"/>
                </a:p>
              </p:txBody>
            </p:sp>
          </mc:Choice>
          <mc:Fallback xmlns="">
            <p:sp>
              <p:nvSpPr>
                <p:cNvPr id="28" name="矩形 2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47348" y="4235782"/>
                  <a:ext cx="1533432" cy="920508"/>
                </a:xfrm>
                <a:prstGeom prst="rect">
                  <a:avLst/>
                </a:prstGeom>
                <a:blipFill rotWithShape="1"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  <a:endParaRPr lang="zh-CN" altLang="en-US">
                    <a:noFill/>
                  </a:endParaRPr>
                </a:p>
              </p:txBody>
            </p:sp>
          </mc:Fallback>
        </mc:AlternateContent>
      </p:grpSp>
      <p:sp>
        <p:nvSpPr>
          <p:cNvPr id="12" name="矩形 11"/>
          <p:cNvSpPr/>
          <p:nvPr/>
        </p:nvSpPr>
        <p:spPr>
          <a:xfrm>
            <a:off x="4241749" y="3090534"/>
            <a:ext cx="1247659" cy="133013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4146220" y="3004033"/>
                <a:ext cx="1682384" cy="109292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zh-CN" altLang="en-US" sz="1400" i="1" smtClean="0">
                              <a:latin typeface="Cambria Math" panose="02040503050406030204" pitchFamily="18" charset="0"/>
                            </a:rPr>
                          </m:ctrlPr>
                        </m:eqArrPr>
                        <m:e>
                          <m:r>
                            <a:rPr lang="zh-CN" altLang="en-US" sz="1400">
                              <a:latin typeface="Cambria Math" panose="02040503050406030204" pitchFamily="18" charset="0"/>
                            </a:rPr>
                            <m:t>&amp;</m:t>
                          </m:r>
                          <m:f>
                            <m:fPr>
                              <m:ctrlPr>
                                <a:rPr lang="zh-CN" altLang="en-US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sz="1400" i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zh-CN" altLang="en-US" sz="14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num>
                            <m:den>
                              <m:r>
                                <a:rPr lang="zh-CN" altLang="en-US" sz="1400" i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den>
                          </m:f>
                          <m:r>
                            <a:rPr lang="zh-CN" altLang="en-US" sz="1400" i="0">
                              <a:latin typeface="Cambria Math" panose="02040503050406030204" pitchFamily="18" charset="0"/>
                            </a:rPr>
                            <m:t>=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400" b="0" i="0" smtClean="0">
                                  <a:latin typeface="Cambria Math" panose="02040503050406030204" pitchFamily="18" charset="0"/>
                                </a:rPr>
                                <m:t>O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ut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  <m:t>𝑘𝑙</m:t>
                                  </m:r>
                                </m:sub>
                              </m:sSub>
                              <m:f>
                                <m:fPr>
                                  <m:ctrlP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sz="140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num>
                                <m:den>
                                  <m:r>
                                    <a:rPr lang="zh-CN" altLang="en-US" sz="140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zh-CN" alt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1400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zh-CN" altLang="en-US" sz="1400" i="1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nary>
                        </m:e>
                        <m:e>
                          <m:r>
                            <a:rPr lang="zh-CN" altLang="en-US" sz="1400" i="0">
                              <a:latin typeface="Cambria Math" panose="02040503050406030204" pitchFamily="18" charset="0"/>
                            </a:rPr>
                            <m:t>&amp;</m:t>
                          </m:r>
                          <m:f>
                            <m:fPr>
                              <m:ctrlPr>
                                <a:rPr lang="zh-CN" alt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sz="1400" i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zh-CN" altLang="en-US" sz="14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num>
                            <m:den>
                              <m:r>
                                <a:rPr lang="zh-CN" altLang="en-US" sz="1400" i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den>
                          </m:f>
                          <m:r>
                            <a:rPr lang="zh-CN" altLang="en-US" sz="1400" i="0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zh-CN" altLang="en-US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sz="1400" i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zh-CN" altLang="en-US" sz="14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num>
                            <m:den>
                              <m:r>
                                <a:rPr lang="zh-CN" altLang="en-US" sz="1400" i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den>
                          </m:f>
                          <m:f>
                            <m:fPr>
                              <m:ctrlPr>
                                <a:rPr lang="zh-CN" altLang="en-US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sz="1400" i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zh-CN" altLang="en-US" sz="1400" i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den>
                          </m:f>
                        </m:e>
                      </m:eqArr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6220" y="3004033"/>
                <a:ext cx="1682384" cy="1092928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p:sp>
        <p:nvSpPr>
          <p:cNvPr id="30" name="矩形 29"/>
          <p:cNvSpPr/>
          <p:nvPr/>
        </p:nvSpPr>
        <p:spPr>
          <a:xfrm>
            <a:off x="6889886" y="2312563"/>
            <a:ext cx="1115341" cy="8769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矩形 28"/>
              <p:cNvSpPr/>
              <p:nvPr/>
            </p:nvSpPr>
            <p:spPr>
              <a:xfrm>
                <a:off x="7090335" y="2177072"/>
                <a:ext cx="1240596" cy="10162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zh-CN" altLang="en-US" sz="1400" i="1">
                              <a:latin typeface="Cambria Math" panose="02040503050406030204" pitchFamily="18" charset="0"/>
                            </a:rPr>
                          </m:ctrlPr>
                        </m:eqArrPr>
                        <m:e>
                          <m:r>
                            <a:rPr lang="zh-CN" altLang="en-US" sz="1400">
                              <a:latin typeface="Cambria Math" panose="02040503050406030204" pitchFamily="18" charset="0"/>
                            </a:rPr>
                            <m:t>&amp;</m:t>
                          </m:r>
                          <m:f>
                            <m:fPr>
                              <m:ctrlPr>
                                <a:rPr lang="zh-CN" altLang="en-US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sz="1400" i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zh-CN" altLang="en-US" sz="14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num>
                            <m:den>
                              <m:r>
                                <a:rPr lang="zh-CN" altLang="en-US" sz="1400" i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</m:den>
                          </m:f>
                          <m:r>
                            <a:rPr lang="zh-CN" altLang="en-US" sz="1400" i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zh-CN" alt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zh-CN" altLang="en-US" sz="14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  <m:r>
                            <a:rPr lang="zh-CN" altLang="en-US" sz="1400" i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CN" alt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zh-CN" altLang="en-US" sz="14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</m:e>
                        <m:e>
                          <m:r>
                            <a:rPr lang="zh-CN" altLang="en-US" sz="1400" i="0">
                              <a:latin typeface="Cambria Math" panose="02040503050406030204" pitchFamily="18" charset="0"/>
                            </a:rPr>
                            <m:t>&amp;</m:t>
                          </m:r>
                          <m:f>
                            <m:fPr>
                              <m:ctrlPr>
                                <a:rPr lang="zh-CN" altLang="en-US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sz="1400" i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zh-CN" altLang="en-US" sz="14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num>
                            <m:den>
                              <m:r>
                                <a:rPr lang="zh-CN" altLang="en-US" sz="1400" i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</m:den>
                          </m:f>
                          <m:r>
                            <a:rPr lang="zh-CN" altLang="en-US" sz="1400" i="0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zh-CN" altLang="en-US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sz="1400" i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zh-CN" altLang="en-US" sz="14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num>
                            <m:den>
                              <m:r>
                                <a:rPr lang="zh-CN" altLang="en-US" sz="1400" i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</m:den>
                          </m:f>
                          <m:f>
                            <m:fPr>
                              <m:ctrlPr>
                                <a:rPr lang="zh-CN" altLang="en-US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sz="1400" i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zh-CN" altLang="en-US" sz="1400" i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</m:den>
                          </m:f>
                        </m:e>
                      </m:eqArr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29" name="矩形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0335" y="2177072"/>
                <a:ext cx="1240596" cy="1016240"/>
              </a:xfrm>
              <a:prstGeom prst="rect">
                <a:avLst/>
              </a:prstGeom>
              <a:blipFill rotWithShape="1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p:sp>
        <p:nvSpPr>
          <p:cNvPr id="31" name="矩形 30"/>
          <p:cNvSpPr/>
          <p:nvPr/>
        </p:nvSpPr>
        <p:spPr>
          <a:xfrm>
            <a:off x="7257493" y="3991267"/>
            <a:ext cx="1297977" cy="10929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矩形 32"/>
              <p:cNvSpPr/>
              <p:nvPr/>
            </p:nvSpPr>
            <p:spPr>
              <a:xfrm>
                <a:off x="7187818" y="4053951"/>
                <a:ext cx="1709827" cy="112268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zh-CN" altLang="en-US" sz="1400" i="1" smtClean="0">
                              <a:latin typeface="Cambria Math" panose="02040503050406030204" pitchFamily="18" charset="0"/>
                            </a:rPr>
                          </m:ctrlPr>
                        </m:eqArrPr>
                        <m:e>
                          <m:r>
                            <a:rPr lang="zh-CN" altLang="en-US" sz="1400">
                              <a:latin typeface="Cambria Math" panose="02040503050406030204" pitchFamily="18" charset="0"/>
                            </a:rPr>
                            <m:t>&amp;</m:t>
                          </m:r>
                          <m:f>
                            <m:fPr>
                              <m:ctrlPr>
                                <a:rPr lang="zh-CN" altLang="en-US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sz="1400" i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zh-CN" altLang="en-US" sz="14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num>
                            <m:den>
                              <m:r>
                                <a:rPr lang="zh-CN" altLang="en-US" sz="1400" i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den>
                          </m:f>
                          <m:r>
                            <a:rPr lang="zh-CN" altLang="en-US" sz="1400" i="0">
                              <a:latin typeface="Cambria Math" panose="02040503050406030204" pitchFamily="18" charset="0"/>
                            </a:rPr>
                            <m:t>=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zh-CN" altLang="en-US" sz="1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zh-CN" altLang="en-US" sz="1400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  <m:r>
                                <a:rPr lang="zh-CN" altLang="en-US" sz="14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  <m:t>𝑗𝑘</m:t>
                                  </m:r>
                                </m:sub>
                              </m:sSub>
                              <m:f>
                                <m:fPr>
                                  <m:ctrlP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sz="140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num>
                                <m:den>
                                  <m:r>
                                    <a:rPr lang="zh-CN" altLang="en-US" sz="140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zh-CN" alt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1400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zh-CN" altLang="en-US" sz="14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nary>
                          <m:r>
                            <a:rPr lang="zh-CN" altLang="en-US" sz="140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  <m:e>
                          <m:r>
                            <a:rPr lang="zh-CN" altLang="en-US" sz="1400" i="0">
                              <a:latin typeface="Cambria Math" panose="02040503050406030204" pitchFamily="18" charset="0"/>
                            </a:rPr>
                            <m:t>&amp;</m:t>
                          </m:r>
                          <m:f>
                            <m:fPr>
                              <m:ctrlPr>
                                <a:rPr lang="zh-CN" altLang="en-US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sz="1400" i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zh-CN" altLang="en-US" sz="14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num>
                            <m:den>
                              <m:r>
                                <a:rPr lang="zh-CN" altLang="en-US" sz="1400" i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den>
                          </m:f>
                          <m:r>
                            <a:rPr lang="zh-CN" altLang="en-US" sz="1400" i="0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zh-CN" altLang="en-US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sz="1400" i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zh-CN" altLang="en-US" sz="14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num>
                            <m:den>
                              <m:r>
                                <a:rPr lang="zh-CN" altLang="en-US" sz="1400" i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den>
                          </m:f>
                          <m:f>
                            <m:fPr>
                              <m:ctrlPr>
                                <a:rPr lang="zh-CN" altLang="en-US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sz="1400" i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zh-CN" altLang="en-US" sz="1400" i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den>
                          </m:f>
                        </m:e>
                      </m:eqArr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33" name="矩形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7818" y="4053951"/>
                <a:ext cx="1709827" cy="1122680"/>
              </a:xfrm>
              <a:prstGeom prst="rect">
                <a:avLst/>
              </a:prstGeom>
              <a:blipFill rotWithShape="1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07058BD0-C89D-47A2-94C0-74BD6BA6D505}"/>
              </a:ext>
            </a:extLst>
          </p:cNvPr>
          <p:cNvCxnSpPr>
            <a:cxnSpLocks/>
          </p:cNvCxnSpPr>
          <p:nvPr/>
        </p:nvCxnSpPr>
        <p:spPr>
          <a:xfrm>
            <a:off x="4146220" y="1639692"/>
            <a:ext cx="1" cy="42103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ACCE6DC-6505-B4C1-0A5B-73FEFAB40F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26</a:t>
            </a:fld>
            <a:endParaRPr lang="zh-CN" altLang="en-US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AFB99DA3-8163-DCAC-108F-FF51421569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  通过反向传播学习网络</a:t>
            </a:r>
          </a:p>
        </p:txBody>
      </p:sp>
      <p:pic>
        <p:nvPicPr>
          <p:cNvPr id="4098" name="Picture 2" descr="backprop">
            <a:extLst>
              <a:ext uri="{FF2B5EF4-FFF2-40B4-BE49-F238E27FC236}">
                <a16:creationId xmlns:a16="http://schemas.microsoft.com/office/drawing/2014/main" id="{B4CD64A8-5F10-9DBB-4B1A-3A3F3A6EB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281" y="1632754"/>
            <a:ext cx="5937662" cy="3592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8465AA4-9D80-55F8-C779-DB69393864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0743" y="5383604"/>
            <a:ext cx="52832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264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对象 2" hidden="1">
            <a:extLst>
              <a:ext uri="{FF2B5EF4-FFF2-40B4-BE49-F238E27FC236}">
                <a16:creationId xmlns:a16="http://schemas.microsoft.com/office/drawing/2014/main" id="{A6A819F1-33AF-45D7-8BF6-2B0A9769CAD4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191" y="858441"/>
          <a:ext cx="1191" cy="11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347" imgH="348" progId="TCLayout.ActiveDocument.1">
                  <p:embed/>
                </p:oleObj>
              </mc:Choice>
              <mc:Fallback>
                <p:oleObj name="think-cell Slide" r:id="rId5" imgW="347" imgH="348" progId="TCLayout.ActiveDocument.1">
                  <p:embed/>
                  <p:pic>
                    <p:nvPicPr>
                      <p:cNvPr id="3" name="对象 2" hidden="1">
                        <a:extLst>
                          <a:ext uri="{FF2B5EF4-FFF2-40B4-BE49-F238E27FC236}">
                            <a16:creationId xmlns:a16="http://schemas.microsoft.com/office/drawing/2014/main" id="{A6A819F1-33AF-45D7-8BF6-2B0A9769CAD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191" y="858441"/>
                        <a:ext cx="1191" cy="11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矩形 1" hidden="1">
            <a:extLst>
              <a:ext uri="{FF2B5EF4-FFF2-40B4-BE49-F238E27FC236}">
                <a16:creationId xmlns:a16="http://schemas.microsoft.com/office/drawing/2014/main" id="{FF51F16D-1BAD-46EE-A6F4-B8B94C9DF628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857250"/>
            <a:ext cx="119063" cy="1190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CN" dirty="0">
              <a:latin typeface="阿里巴巴普惠体 R" panose="00020600040101010101" pitchFamily="18" charset="-122"/>
              <a:ea typeface="阿里巴巴普惠体 R" panose="00020600040101010101" pitchFamily="18" charset="-122"/>
              <a:cs typeface="+mj-cs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76820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3</a:t>
            </a:fld>
            <a:endParaRPr lang="zh-CN" altLang="en-US" dirty="0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703780" y="0"/>
            <a:ext cx="8137922" cy="1028699"/>
          </a:xfrm>
        </p:spPr>
        <p:txBody>
          <a:bodyPr/>
          <a:lstStyle/>
          <a:p>
            <a:r>
              <a:rPr lang="zh-CN" altLang="en-US" dirty="0"/>
              <a:t>什么是神经网络</a:t>
            </a:r>
          </a:p>
        </p:txBody>
      </p:sp>
      <p:sp>
        <p:nvSpPr>
          <p:cNvPr id="5" name="内容占位符 2"/>
          <p:cNvSpPr txBox="1"/>
          <p:nvPr/>
        </p:nvSpPr>
        <p:spPr>
          <a:xfrm>
            <a:off x="502444" y="1458577"/>
            <a:ext cx="3490504" cy="42543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SzPct val="88000"/>
              <a:buFont typeface="Wingdings" panose="05000000000000000000" pitchFamily="2" charset="2"/>
              <a:buChar char="p"/>
              <a:defRPr sz="2000" b="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神经网络（</a:t>
            </a:r>
            <a:r>
              <a:rPr lang="en-US" altLang="zh-CN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Neural Network</a:t>
            </a:r>
            <a:r>
              <a:rPr lang="zh-CN" altLang="en-US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）也称作人工神经网络，是一种自适应系统。它通过使用类似人脑的层次结构中的互连节点或神经元进行学习。神经网络是深度学习的基础。</a:t>
            </a:r>
            <a:endParaRPr lang="en-US" altLang="zh-CN" dirty="0"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pic>
        <p:nvPicPr>
          <p:cNvPr id="16" name="Picture 4" descr="neuron_lar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9318" y="1190626"/>
            <a:ext cx="3763963" cy="5049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页脚占位符 1"/>
          <p:cNvSpPr>
            <a:spLocks noGrp="1"/>
          </p:cNvSpPr>
          <p:nvPr>
            <p:ph type="ftr" sz="quarter" idx="11"/>
          </p:nvPr>
        </p:nvSpPr>
        <p:spPr>
          <a:xfrm>
            <a:off x="502443" y="6240464"/>
            <a:ext cx="3105151" cy="206381"/>
          </a:xfrm>
        </p:spPr>
        <p:txBody>
          <a:bodyPr/>
          <a:lstStyle/>
          <a:p>
            <a:r>
              <a:rPr lang="en-US" altLang="zh-CN" dirty="0"/>
              <a:t>Slides credit: Ray Mooney</a:t>
            </a:r>
            <a:endParaRPr lang="zh-CN" alt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4</a:t>
            </a:fld>
            <a:endParaRPr lang="zh-CN" altLang="en-US" dirty="0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703780" y="0"/>
            <a:ext cx="8137922" cy="1028699"/>
          </a:xfrm>
        </p:spPr>
        <p:txBody>
          <a:bodyPr/>
          <a:lstStyle/>
          <a:p>
            <a:r>
              <a:rPr lang="zh-CN" altLang="en-US" dirty="0"/>
              <a:t>神经网络的应用</a:t>
            </a:r>
          </a:p>
        </p:txBody>
      </p:sp>
      <p:sp>
        <p:nvSpPr>
          <p:cNvPr id="5" name="内容占位符 2"/>
          <p:cNvSpPr txBox="1"/>
          <p:nvPr/>
        </p:nvSpPr>
        <p:spPr>
          <a:xfrm>
            <a:off x="502444" y="1458577"/>
            <a:ext cx="8012164" cy="42543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SzPct val="88000"/>
              <a:buFont typeface="Wingdings" panose="05000000000000000000" pitchFamily="2" charset="2"/>
              <a:buChar char="p"/>
              <a:defRPr sz="2000" b="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大语言模型：</a:t>
            </a:r>
            <a:r>
              <a:rPr lang="en-US" altLang="zh-CN" dirty="0" err="1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ChatGPT</a:t>
            </a:r>
            <a:r>
              <a:rPr lang="zh-CN" altLang="en-US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、</a:t>
            </a:r>
            <a:r>
              <a:rPr lang="en-US" altLang="zh-CN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Claude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AI</a:t>
            </a:r>
            <a:r>
              <a:rPr lang="zh-CN" altLang="en-US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 </a:t>
            </a:r>
            <a:r>
              <a:rPr lang="en-US" altLang="zh-CN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for</a:t>
            </a:r>
            <a:r>
              <a:rPr lang="zh-CN" altLang="en-US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 </a:t>
            </a:r>
            <a:r>
              <a:rPr lang="en-US" altLang="zh-CN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PDE</a:t>
            </a:r>
            <a:r>
              <a:rPr lang="zh-CN" altLang="en-US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：</a:t>
            </a:r>
            <a:r>
              <a:rPr lang="en-US" altLang="zh-CN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PINN</a:t>
            </a:r>
            <a:r>
              <a:rPr lang="zh-CN" altLang="en-US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、</a:t>
            </a:r>
            <a:r>
              <a:rPr lang="en-US" altLang="zh-CN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FNO</a:t>
            </a:r>
            <a:r>
              <a:rPr lang="zh-CN" altLang="en-US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、</a:t>
            </a:r>
            <a:r>
              <a:rPr lang="en-US" altLang="zh-CN" dirty="0" err="1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DeepONet</a:t>
            </a:r>
            <a:endParaRPr lang="en-US" altLang="zh-CN" dirty="0"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计算机视觉：</a:t>
            </a:r>
            <a:r>
              <a:rPr lang="en-US" altLang="zh-CN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YOLO</a:t>
            </a:r>
          </a:p>
          <a:p>
            <a:pPr marL="0" indent="0">
              <a:lnSpc>
                <a:spcPct val="150000"/>
              </a:lnSpc>
              <a:buNone/>
            </a:pPr>
            <a:endParaRPr lang="en-US" altLang="zh-CN" dirty="0"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sp>
        <p:nvSpPr>
          <p:cNvPr id="23" name="页脚占位符 1"/>
          <p:cNvSpPr>
            <a:spLocks noGrp="1"/>
          </p:cNvSpPr>
          <p:nvPr>
            <p:ph type="ftr" sz="quarter" idx="11"/>
          </p:nvPr>
        </p:nvSpPr>
        <p:spPr>
          <a:xfrm>
            <a:off x="502443" y="6240464"/>
            <a:ext cx="3105151" cy="206381"/>
          </a:xfrm>
        </p:spPr>
        <p:txBody>
          <a:bodyPr/>
          <a:lstStyle/>
          <a:p>
            <a:r>
              <a:rPr lang="en-US" altLang="zh-CN" dirty="0"/>
              <a:t>Slides credit: Ray Mooney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711105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5</a:t>
            </a:fld>
            <a:endParaRPr lang="zh-CN" altLang="en-US" dirty="0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703780" y="0"/>
            <a:ext cx="8137922" cy="1028699"/>
          </a:xfrm>
        </p:spPr>
        <p:txBody>
          <a:bodyPr/>
          <a:lstStyle/>
          <a:p>
            <a:r>
              <a:rPr lang="zh-CN" altLang="en-US" dirty="0"/>
              <a:t>人工神经网络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2"/>
              <p:cNvSpPr txBox="1">
                <a:spLocks/>
              </p:cNvSpPr>
              <p:nvPr/>
            </p:nvSpPr>
            <p:spPr>
              <a:xfrm>
                <a:off x="502442" y="1817795"/>
                <a:ext cx="7785880" cy="516872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85750" indent="-28575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Clr>
                    <a:schemeClr val="accent1"/>
                  </a:buClr>
                  <a:buSzPct val="88000"/>
                  <a:buFont typeface="Wingdings" pitchFamily="2" charset="2"/>
                  <a:buChar char="p"/>
                  <a:defRPr sz="20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6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b="0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10000"/>
                  </a:lnSpc>
                </a:pPr>
                <a:r>
                  <a:rPr lang="zh-CN" altLang="en-US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将网络建模成一个图，单元作为节点，突触连接作为从节点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𝑖</m:t>
                    </m:r>
                  </m:oMath>
                </a14:m>
                <a:r>
                  <a:rPr lang="zh-CN" altLang="en-US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到节点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𝑗</m:t>
                    </m:r>
                  </m:oMath>
                </a14:m>
                <a:r>
                  <a:rPr lang="zh-CN" altLang="en-US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的加权边，权重为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i="1" dirty="0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w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𝑗𝑖</m:t>
                        </m:r>
                      </m:sub>
                    </m:sSub>
                  </m:oMath>
                </a14:m>
                <a:endParaRPr lang="en-US" altLang="zh-CN" b="0" dirty="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  <a:p>
                <a:pPr>
                  <a:lnSpc>
                    <a:spcPct val="110000"/>
                  </a:lnSpc>
                </a:pPr>
                <a:r>
                  <a:rPr lang="zh-CN" altLang="en-US" b="0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将单元的网络输入建模为</a:t>
                </a:r>
                <a:endParaRPr lang="en-US" altLang="zh-CN" dirty="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  <a:p>
                <a:pPr marL="0" indent="0">
                  <a:lnSpc>
                    <a:spcPct val="110000"/>
                  </a:lnSpc>
                  <a:buNone/>
                </a:pPr>
                <a:endParaRPr lang="zh-CN" altLang="zh-CN" dirty="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  <a:p>
                <a:pPr>
                  <a:lnSpc>
                    <a:spcPct val="110000"/>
                  </a:lnSpc>
                </a:pPr>
                <a:endParaRPr lang="en-US" altLang="zh-CN" b="0" dirty="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  <a:p>
                <a:pPr>
                  <a:lnSpc>
                    <a:spcPct val="110000"/>
                  </a:lnSpc>
                </a:pPr>
                <a:r>
                  <a:rPr lang="zh-CN" altLang="en-US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单元输出为</a:t>
                </a:r>
                <a:endParaRPr lang="en-US" altLang="zh-CN" dirty="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  <a:p>
                <a:pPr>
                  <a:lnSpc>
                    <a:spcPct val="110000"/>
                  </a:lnSpc>
                </a:pPr>
                <a:endParaRPr lang="en-US" altLang="zh-CN" b="0" dirty="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  <a:p>
                <a:pPr>
                  <a:lnSpc>
                    <a:spcPct val="110000"/>
                  </a:lnSpc>
                </a:pPr>
                <a:endParaRPr lang="en-US" altLang="zh-CN" b="0" dirty="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lang="en-US" altLang="zh-CN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𝑇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𝑗</m:t>
                        </m:r>
                      </m:sub>
                    </m:sSub>
                    <m:r>
                      <a:rPr lang="zh-CN" altLang="en-US" i="1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是</m:t>
                    </m:r>
                  </m:oMath>
                </a14:m>
                <a:r>
                  <a:rPr lang="zh-CN" altLang="en-US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单元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𝑗</m:t>
                    </m:r>
                    <m:r>
                      <a:rPr lang="zh-CN" altLang="en-US" i="1" dirty="0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的阈值</m:t>
                    </m:r>
                  </m:oMath>
                </a14:m>
                <a:r>
                  <a:rPr lang="en-US" altLang="zh-CN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)</a:t>
                </a:r>
              </a:p>
              <a:p>
                <a:pPr>
                  <a:lnSpc>
                    <a:spcPct val="110000"/>
                  </a:lnSpc>
                </a:pPr>
                <a:endParaRPr lang="en-US" altLang="zh-CN" dirty="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</p:txBody>
          </p:sp>
        </mc:Choice>
        <mc:Fallback xmlns="">
          <p:sp>
            <p:nvSpPr>
              <p:cNvPr id="5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442" y="1817795"/>
                <a:ext cx="7785880" cy="5168726"/>
              </a:xfrm>
              <a:prstGeom prst="rect">
                <a:avLst/>
              </a:prstGeom>
              <a:blipFill>
                <a:blip r:embed="rId4"/>
                <a:stretch>
                  <a:fillRect l="-469" t="-2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页脚占位符 1"/>
          <p:cNvSpPr>
            <a:spLocks noGrp="1"/>
          </p:cNvSpPr>
          <p:nvPr>
            <p:ph type="ftr" sz="quarter" idx="11"/>
          </p:nvPr>
        </p:nvSpPr>
        <p:spPr>
          <a:xfrm>
            <a:off x="502443" y="6045202"/>
            <a:ext cx="3105151" cy="401643"/>
          </a:xfrm>
        </p:spPr>
        <p:txBody>
          <a:bodyPr/>
          <a:lstStyle/>
          <a:p>
            <a:r>
              <a:rPr lang="en-US" altLang="zh-CN" dirty="0"/>
              <a:t>Slides credit: Ray Mooney</a:t>
            </a:r>
          </a:p>
        </p:txBody>
      </p:sp>
      <p:grpSp>
        <p:nvGrpSpPr>
          <p:cNvPr id="30" name="Group 4"/>
          <p:cNvGrpSpPr/>
          <p:nvPr/>
        </p:nvGrpSpPr>
        <p:grpSpPr bwMode="auto">
          <a:xfrm>
            <a:off x="5837238" y="2147888"/>
            <a:ext cx="2192337" cy="1768475"/>
            <a:chOff x="3339" y="1637"/>
            <a:chExt cx="1381" cy="1114"/>
          </a:xfrm>
        </p:grpSpPr>
        <p:sp>
          <p:nvSpPr>
            <p:cNvPr id="31" name="Text Box 11"/>
            <p:cNvSpPr txBox="1">
              <a:spLocks noChangeArrowheads="1"/>
            </p:cNvSpPr>
            <p:nvPr/>
          </p:nvSpPr>
          <p:spPr bwMode="auto">
            <a:xfrm>
              <a:off x="3939" y="1637"/>
              <a:ext cx="18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rPr>
                <a:t>1</a:t>
              </a:r>
            </a:p>
          </p:txBody>
        </p:sp>
        <p:sp>
          <p:nvSpPr>
            <p:cNvPr id="32" name="Text Box 12"/>
            <p:cNvSpPr txBox="1">
              <a:spLocks noChangeArrowheads="1"/>
            </p:cNvSpPr>
            <p:nvPr/>
          </p:nvSpPr>
          <p:spPr bwMode="auto">
            <a:xfrm>
              <a:off x="3651" y="2520"/>
              <a:ext cx="18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rPr>
                <a:t>3</a:t>
              </a:r>
            </a:p>
          </p:txBody>
        </p:sp>
        <p:sp>
          <p:nvSpPr>
            <p:cNvPr id="33" name="Text Box 13"/>
            <p:cNvSpPr txBox="1">
              <a:spLocks noChangeArrowheads="1"/>
            </p:cNvSpPr>
            <p:nvPr/>
          </p:nvSpPr>
          <p:spPr bwMode="auto">
            <a:xfrm>
              <a:off x="3339" y="2520"/>
              <a:ext cx="18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rPr>
                <a:t>2</a:t>
              </a:r>
            </a:p>
          </p:txBody>
        </p:sp>
        <p:sp>
          <p:nvSpPr>
            <p:cNvPr id="34" name="Text Box 14"/>
            <p:cNvSpPr txBox="1">
              <a:spLocks noChangeArrowheads="1"/>
            </p:cNvSpPr>
            <p:nvPr/>
          </p:nvSpPr>
          <p:spPr bwMode="auto">
            <a:xfrm>
              <a:off x="4257" y="2520"/>
              <a:ext cx="18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rPr>
                <a:t>5</a:t>
              </a:r>
            </a:p>
          </p:txBody>
        </p:sp>
        <p:sp>
          <p:nvSpPr>
            <p:cNvPr id="35" name="Text Box 15"/>
            <p:cNvSpPr txBox="1">
              <a:spLocks noChangeArrowheads="1"/>
            </p:cNvSpPr>
            <p:nvPr/>
          </p:nvSpPr>
          <p:spPr bwMode="auto">
            <a:xfrm>
              <a:off x="3954" y="2520"/>
              <a:ext cx="18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rPr>
                <a:t>4</a:t>
              </a:r>
            </a:p>
          </p:txBody>
        </p:sp>
        <p:sp>
          <p:nvSpPr>
            <p:cNvPr id="36" name="Text Box 16"/>
            <p:cNvSpPr txBox="1">
              <a:spLocks noChangeArrowheads="1"/>
            </p:cNvSpPr>
            <p:nvPr/>
          </p:nvSpPr>
          <p:spPr bwMode="auto">
            <a:xfrm>
              <a:off x="4534" y="2520"/>
              <a:ext cx="18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rPr>
                <a:t>6</a:t>
              </a:r>
            </a:p>
          </p:txBody>
        </p:sp>
        <p:sp>
          <p:nvSpPr>
            <p:cNvPr id="37" name="Line 17"/>
            <p:cNvSpPr>
              <a:spLocks noChangeShapeType="1"/>
            </p:cNvSpPr>
            <p:nvPr/>
          </p:nvSpPr>
          <p:spPr bwMode="auto">
            <a:xfrm flipH="1">
              <a:off x="3444" y="1918"/>
              <a:ext cx="546" cy="53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0000" tIns="46800" rIns="90000" bIns="4680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38" name="Line 18"/>
            <p:cNvSpPr>
              <a:spLocks noChangeShapeType="1"/>
            </p:cNvSpPr>
            <p:nvPr/>
          </p:nvSpPr>
          <p:spPr bwMode="auto">
            <a:xfrm flipH="1">
              <a:off x="3740" y="1920"/>
              <a:ext cx="250" cy="507"/>
            </a:xfrm>
            <a:prstGeom prst="line">
              <a:avLst/>
            </a:prstGeom>
            <a:noFill/>
            <a:ln w="28575">
              <a:solidFill>
                <a:srgbClr val="00B0F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0000" tIns="46800" rIns="90000" bIns="4680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39" name="Line 19"/>
            <p:cNvSpPr>
              <a:spLocks noChangeShapeType="1"/>
            </p:cNvSpPr>
            <p:nvPr/>
          </p:nvSpPr>
          <p:spPr bwMode="auto">
            <a:xfrm>
              <a:off x="4001" y="1920"/>
              <a:ext cx="39" cy="507"/>
            </a:xfrm>
            <a:prstGeom prst="line">
              <a:avLst/>
            </a:prstGeom>
            <a:noFill/>
            <a:ln w="57150">
              <a:solidFill>
                <a:schemeClr val="accent2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40" name="Line 20"/>
            <p:cNvSpPr>
              <a:spLocks noChangeShapeType="1"/>
            </p:cNvSpPr>
            <p:nvPr/>
          </p:nvSpPr>
          <p:spPr bwMode="auto">
            <a:xfrm>
              <a:off x="4024" y="1905"/>
              <a:ext cx="308" cy="537"/>
            </a:xfrm>
            <a:prstGeom prst="line">
              <a:avLst/>
            </a:prstGeom>
            <a:noFill/>
            <a:ln w="12700">
              <a:solidFill>
                <a:srgbClr val="00B0F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41" name="Line 21"/>
            <p:cNvSpPr>
              <a:spLocks noChangeShapeType="1"/>
            </p:cNvSpPr>
            <p:nvPr/>
          </p:nvSpPr>
          <p:spPr bwMode="auto">
            <a:xfrm>
              <a:off x="4009" y="1914"/>
              <a:ext cx="619" cy="514"/>
            </a:xfrm>
            <a:prstGeom prst="line">
              <a:avLst/>
            </a:prstGeom>
            <a:noFill/>
            <a:ln w="76200">
              <a:solidFill>
                <a:srgbClr val="00B0F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0000" tIns="46800" rIns="90000" bIns="4680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42" name="Text Box 22"/>
            <p:cNvSpPr txBox="1">
              <a:spLocks noChangeArrowheads="1"/>
            </p:cNvSpPr>
            <p:nvPr/>
          </p:nvSpPr>
          <p:spPr bwMode="auto">
            <a:xfrm>
              <a:off x="3356" y="2020"/>
              <a:ext cx="30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0" i="1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rPr>
                <a:t>w</a:t>
              </a:r>
              <a:r>
                <a:rPr kumimoji="0" lang="en-US" altLang="zh-CN" sz="1800" b="0" i="0" u="none" strike="noStrike" kern="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rPr>
                <a:t>12</a:t>
              </a:r>
            </a:p>
          </p:txBody>
        </p:sp>
        <p:sp>
          <p:nvSpPr>
            <p:cNvPr id="43" name="Text Box 23"/>
            <p:cNvSpPr txBox="1">
              <a:spLocks noChangeArrowheads="1"/>
            </p:cNvSpPr>
            <p:nvPr/>
          </p:nvSpPr>
          <p:spPr bwMode="auto">
            <a:xfrm>
              <a:off x="3637" y="2217"/>
              <a:ext cx="30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0" i="1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rPr>
                <a:t>w</a:t>
              </a:r>
              <a:r>
                <a:rPr kumimoji="0" lang="en-US" altLang="zh-CN" sz="1800" b="0" i="0" u="none" strike="noStrike" kern="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rPr>
                <a:t>13</a:t>
              </a:r>
            </a:p>
          </p:txBody>
        </p:sp>
        <p:sp>
          <p:nvSpPr>
            <p:cNvPr id="44" name="Text Box 24"/>
            <p:cNvSpPr txBox="1">
              <a:spLocks noChangeArrowheads="1"/>
            </p:cNvSpPr>
            <p:nvPr/>
          </p:nvSpPr>
          <p:spPr bwMode="auto">
            <a:xfrm>
              <a:off x="3917" y="2197"/>
              <a:ext cx="30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0" i="1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rPr>
                <a:t>w</a:t>
              </a:r>
              <a:r>
                <a:rPr kumimoji="0" lang="en-US" altLang="zh-CN" sz="1800" b="0" i="0" u="none" strike="noStrike" kern="0" cap="none" spc="0" normalizeH="0" baseline="-2500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rPr>
                <a:t>14</a:t>
              </a:r>
            </a:p>
          </p:txBody>
        </p:sp>
        <p:sp>
          <p:nvSpPr>
            <p:cNvPr id="45" name="Text Box 25"/>
            <p:cNvSpPr txBox="1">
              <a:spLocks noChangeArrowheads="1"/>
            </p:cNvSpPr>
            <p:nvPr/>
          </p:nvSpPr>
          <p:spPr bwMode="auto">
            <a:xfrm>
              <a:off x="4067" y="2101"/>
              <a:ext cx="30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0" i="1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rPr>
                <a:t>w</a:t>
              </a:r>
              <a:r>
                <a:rPr kumimoji="0" lang="en-US" altLang="zh-CN" sz="1800" b="0" i="0" u="none" strike="noStrike" kern="0" cap="none" spc="0" normalizeH="0" baseline="-2500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rPr>
                <a:t>15</a:t>
              </a:r>
            </a:p>
          </p:txBody>
        </p:sp>
        <p:sp>
          <p:nvSpPr>
            <p:cNvPr id="46" name="Text Box 26"/>
            <p:cNvSpPr txBox="1">
              <a:spLocks noChangeArrowheads="1"/>
            </p:cNvSpPr>
            <p:nvPr/>
          </p:nvSpPr>
          <p:spPr bwMode="auto">
            <a:xfrm>
              <a:off x="4378" y="2020"/>
              <a:ext cx="30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0" i="1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rPr>
                <a:t>w</a:t>
              </a:r>
              <a:r>
                <a:rPr kumimoji="0" lang="en-US" altLang="zh-CN" sz="1800" b="0" i="0" u="none" strike="noStrike" kern="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rPr>
                <a:t>16</a:t>
              </a:r>
            </a:p>
          </p:txBody>
        </p:sp>
        <p:sp>
          <p:nvSpPr>
            <p:cNvPr id="47" name="Oval 5"/>
            <p:cNvSpPr>
              <a:spLocks noChangeArrowheads="1"/>
            </p:cNvSpPr>
            <p:nvPr/>
          </p:nvSpPr>
          <p:spPr bwMode="auto">
            <a:xfrm>
              <a:off x="3963" y="1866"/>
              <a:ext cx="77" cy="85"/>
            </a:xfrm>
            <a:prstGeom prst="ellipse">
              <a:avLst/>
            </a:prstGeom>
            <a:solidFill>
              <a:srgbClr val="44546A"/>
            </a:solidFill>
            <a:ln w="12700">
              <a:solidFill>
                <a:sysClr val="windowText" lastClr="000000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48" name="Oval 6"/>
            <p:cNvSpPr>
              <a:spLocks noChangeArrowheads="1"/>
            </p:cNvSpPr>
            <p:nvPr/>
          </p:nvSpPr>
          <p:spPr bwMode="auto">
            <a:xfrm>
              <a:off x="3398" y="2415"/>
              <a:ext cx="77" cy="85"/>
            </a:xfrm>
            <a:prstGeom prst="ellipse">
              <a:avLst/>
            </a:prstGeom>
            <a:solidFill>
              <a:srgbClr val="44546A"/>
            </a:solidFill>
            <a:ln w="12700">
              <a:solidFill>
                <a:sysClr val="windowText" lastClr="000000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49" name="Oval 7"/>
            <p:cNvSpPr>
              <a:spLocks noChangeArrowheads="1"/>
            </p:cNvSpPr>
            <p:nvPr/>
          </p:nvSpPr>
          <p:spPr bwMode="auto">
            <a:xfrm>
              <a:off x="3701" y="2415"/>
              <a:ext cx="77" cy="85"/>
            </a:xfrm>
            <a:prstGeom prst="ellipse">
              <a:avLst/>
            </a:prstGeom>
            <a:solidFill>
              <a:srgbClr val="44546A"/>
            </a:solidFill>
            <a:ln w="12700">
              <a:solidFill>
                <a:sysClr val="windowText" lastClr="000000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Oval 8"/>
            <p:cNvSpPr>
              <a:spLocks noChangeArrowheads="1"/>
            </p:cNvSpPr>
            <p:nvPr/>
          </p:nvSpPr>
          <p:spPr bwMode="auto">
            <a:xfrm>
              <a:off x="4005" y="2415"/>
              <a:ext cx="77" cy="85"/>
            </a:xfrm>
            <a:prstGeom prst="ellipse">
              <a:avLst/>
            </a:prstGeom>
            <a:solidFill>
              <a:srgbClr val="44546A"/>
            </a:solidFill>
            <a:ln w="12700">
              <a:solidFill>
                <a:sysClr val="windowText" lastClr="000000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Oval 9"/>
            <p:cNvSpPr>
              <a:spLocks noChangeArrowheads="1"/>
            </p:cNvSpPr>
            <p:nvPr/>
          </p:nvSpPr>
          <p:spPr bwMode="auto">
            <a:xfrm>
              <a:off x="4308" y="2415"/>
              <a:ext cx="77" cy="85"/>
            </a:xfrm>
            <a:prstGeom prst="ellipse">
              <a:avLst/>
            </a:prstGeom>
            <a:solidFill>
              <a:srgbClr val="44546A"/>
            </a:solidFill>
            <a:ln w="12700">
              <a:solidFill>
                <a:sysClr val="windowText" lastClr="000000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Oval 10"/>
            <p:cNvSpPr>
              <a:spLocks noChangeArrowheads="1"/>
            </p:cNvSpPr>
            <p:nvPr/>
          </p:nvSpPr>
          <p:spPr bwMode="auto">
            <a:xfrm>
              <a:off x="4612" y="2415"/>
              <a:ext cx="77" cy="85"/>
            </a:xfrm>
            <a:prstGeom prst="ellipse">
              <a:avLst/>
            </a:prstGeom>
            <a:solidFill>
              <a:srgbClr val="44546A"/>
            </a:solidFill>
            <a:ln w="12700">
              <a:solidFill>
                <a:sysClr val="windowText" lastClr="000000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53" name="Line 30"/>
          <p:cNvSpPr>
            <a:spLocks noChangeShapeType="1"/>
          </p:cNvSpPr>
          <p:nvPr/>
        </p:nvSpPr>
        <p:spPr bwMode="auto">
          <a:xfrm flipV="1">
            <a:off x="5864225" y="4279902"/>
            <a:ext cx="0" cy="156051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endParaRPr lang="zh-CN" altLang="en-US"/>
          </a:p>
        </p:txBody>
      </p:sp>
      <p:sp>
        <p:nvSpPr>
          <p:cNvPr id="54" name="Line 31"/>
          <p:cNvSpPr>
            <a:spLocks noChangeShapeType="1"/>
          </p:cNvSpPr>
          <p:nvPr/>
        </p:nvSpPr>
        <p:spPr bwMode="auto">
          <a:xfrm>
            <a:off x="5864225" y="5840414"/>
            <a:ext cx="280352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endParaRPr lang="zh-CN" altLang="en-US"/>
          </a:p>
        </p:txBody>
      </p:sp>
      <p:sp>
        <p:nvSpPr>
          <p:cNvPr id="55" name="Text Box 32"/>
          <p:cNvSpPr txBox="1">
            <a:spLocks noChangeArrowheads="1"/>
          </p:cNvSpPr>
          <p:nvPr/>
        </p:nvSpPr>
        <p:spPr bwMode="auto">
          <a:xfrm>
            <a:off x="8012112" y="5842002"/>
            <a:ext cx="577700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r>
              <a:rPr lang="en-US" altLang="zh-CN" i="1" dirty="0" err="1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net</a:t>
            </a:r>
            <a:r>
              <a:rPr lang="en-US" altLang="zh-CN" i="1" baseline="-25000" dirty="0" err="1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j</a:t>
            </a:r>
            <a:endParaRPr lang="en-US" altLang="zh-CN" i="1" baseline="-25000" dirty="0"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sp>
        <p:nvSpPr>
          <p:cNvPr id="56" name="Text Box 33"/>
          <p:cNvSpPr txBox="1">
            <a:spLocks noChangeArrowheads="1"/>
          </p:cNvSpPr>
          <p:nvPr/>
        </p:nvSpPr>
        <p:spPr bwMode="auto">
          <a:xfrm>
            <a:off x="5462587" y="4216402"/>
            <a:ext cx="366104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r>
              <a:rPr lang="en-US" altLang="zh-CN" i="1" dirty="0" err="1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o</a:t>
            </a:r>
            <a:r>
              <a:rPr lang="en-US" altLang="zh-CN" i="1" baseline="-25000" dirty="0" err="1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j</a:t>
            </a:r>
            <a:endParaRPr lang="en-US" altLang="zh-CN" i="1" baseline="-25000" dirty="0"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sp>
        <p:nvSpPr>
          <p:cNvPr id="57" name="Text Box 34"/>
          <p:cNvSpPr txBox="1">
            <a:spLocks noChangeArrowheads="1"/>
          </p:cNvSpPr>
          <p:nvPr/>
        </p:nvSpPr>
        <p:spPr bwMode="auto">
          <a:xfrm>
            <a:off x="6999287" y="5830889"/>
            <a:ext cx="345264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r>
              <a:rPr lang="en-US" altLang="zh-CN" i="1" dirty="0" err="1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T</a:t>
            </a:r>
            <a:r>
              <a:rPr lang="en-US" altLang="zh-CN" i="1" baseline="-25000" dirty="0" err="1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j</a:t>
            </a:r>
            <a:endParaRPr lang="en-US" altLang="zh-CN" i="1" baseline="-25000" dirty="0"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sp>
        <p:nvSpPr>
          <p:cNvPr id="58" name="Line 35"/>
          <p:cNvSpPr>
            <a:spLocks noChangeShapeType="1"/>
          </p:cNvSpPr>
          <p:nvPr/>
        </p:nvSpPr>
        <p:spPr bwMode="auto">
          <a:xfrm>
            <a:off x="7180262" y="5718177"/>
            <a:ext cx="0" cy="18256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endParaRPr lang="zh-CN" altLang="en-US"/>
          </a:p>
        </p:txBody>
      </p:sp>
      <p:sp>
        <p:nvSpPr>
          <p:cNvPr id="59" name="Text Box 36"/>
          <p:cNvSpPr txBox="1">
            <a:spLocks noChangeArrowheads="1"/>
          </p:cNvSpPr>
          <p:nvPr/>
        </p:nvSpPr>
        <p:spPr bwMode="auto">
          <a:xfrm>
            <a:off x="5480050" y="5648327"/>
            <a:ext cx="3079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r>
              <a:rPr lang="en-US" altLang="zh-CN" b="1">
                <a:ea typeface="宋体" panose="02010600030101010101" pitchFamily="2" charset="-122"/>
              </a:rPr>
              <a:t>0</a:t>
            </a:r>
          </a:p>
        </p:txBody>
      </p:sp>
      <p:sp>
        <p:nvSpPr>
          <p:cNvPr id="60" name="Text Box 37"/>
          <p:cNvSpPr txBox="1">
            <a:spLocks noChangeArrowheads="1"/>
          </p:cNvSpPr>
          <p:nvPr/>
        </p:nvSpPr>
        <p:spPr bwMode="auto">
          <a:xfrm>
            <a:off x="5472112" y="4740277"/>
            <a:ext cx="3079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r>
              <a:rPr lang="en-US" altLang="zh-CN" b="1">
                <a:ea typeface="宋体" panose="02010600030101010101" pitchFamily="2" charset="-122"/>
              </a:rPr>
              <a:t>1</a:t>
            </a:r>
          </a:p>
        </p:txBody>
      </p:sp>
      <p:sp>
        <p:nvSpPr>
          <p:cNvPr id="61" name="Line 38"/>
          <p:cNvSpPr>
            <a:spLocks noChangeShapeType="1"/>
          </p:cNvSpPr>
          <p:nvPr/>
        </p:nvSpPr>
        <p:spPr bwMode="auto">
          <a:xfrm flipV="1">
            <a:off x="5780087" y="4938714"/>
            <a:ext cx="242888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/>
          <a:p>
            <a:endParaRPr lang="zh-CN" altLang="en-US"/>
          </a:p>
        </p:txBody>
      </p:sp>
      <p:sp>
        <p:nvSpPr>
          <p:cNvPr id="62" name="Line 39"/>
          <p:cNvSpPr>
            <a:spLocks noChangeShapeType="1"/>
          </p:cNvSpPr>
          <p:nvPr/>
        </p:nvSpPr>
        <p:spPr bwMode="auto">
          <a:xfrm flipV="1">
            <a:off x="5864225" y="5840414"/>
            <a:ext cx="1327149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/>
          <a:p>
            <a:endParaRPr lang="zh-CN" altLang="en-US"/>
          </a:p>
        </p:txBody>
      </p:sp>
      <p:sp>
        <p:nvSpPr>
          <p:cNvPr id="63" name="Line 40"/>
          <p:cNvSpPr>
            <a:spLocks noChangeShapeType="1"/>
          </p:cNvSpPr>
          <p:nvPr/>
        </p:nvSpPr>
        <p:spPr bwMode="auto">
          <a:xfrm flipV="1">
            <a:off x="7169150" y="4913314"/>
            <a:ext cx="0" cy="9144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endParaRPr lang="zh-CN" altLang="en-US"/>
          </a:p>
        </p:txBody>
      </p:sp>
      <p:sp>
        <p:nvSpPr>
          <p:cNvPr id="64" name="Line 41"/>
          <p:cNvSpPr>
            <a:spLocks noChangeShapeType="1"/>
          </p:cNvSpPr>
          <p:nvPr/>
        </p:nvSpPr>
        <p:spPr bwMode="auto">
          <a:xfrm flipV="1">
            <a:off x="7151687" y="4883152"/>
            <a:ext cx="1304925" cy="127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/>
              <p:cNvSpPr txBox="1"/>
              <p:nvPr/>
            </p:nvSpPr>
            <p:spPr>
              <a:xfrm>
                <a:off x="2713375" y="3068148"/>
                <a:ext cx="1788438" cy="7645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𝑛𝑒𝑡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grow m:val="on"/>
                          <m:supHide m:val="on"/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𝑜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CN" altLang="en-US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3375" y="3068148"/>
                <a:ext cx="1788438" cy="76456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文本框 64"/>
              <p:cNvSpPr txBox="1"/>
              <p:nvPr/>
            </p:nvSpPr>
            <p:spPr>
              <a:xfrm>
                <a:off x="2365940" y="4483621"/>
                <a:ext cx="2483308" cy="8117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  </m:t>
                          </m:r>
                          <m:eqArr>
                            <m:eqArr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    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if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net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&lt;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1      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if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i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net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≥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zh-CN" altLang="zh-CN" dirty="0">
                  <a:latin typeface="Cambria Math" panose="02040503050406030204" pitchFamily="18" charset="0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</p:txBody>
          </p:sp>
        </mc:Choice>
        <mc:Fallback xmlns="">
          <p:sp>
            <p:nvSpPr>
              <p:cNvPr id="65" name="文本框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5940" y="4483621"/>
                <a:ext cx="2483308" cy="81176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文本占位符 3 1"/>
          <p:cNvSpPr txBox="1"/>
          <p:nvPr/>
        </p:nvSpPr>
        <p:spPr>
          <a:xfrm>
            <a:off x="502443" y="1285289"/>
            <a:ext cx="4581285" cy="41490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solidFill>
              <a:srgbClr val="80C0F6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McCulloch-Pitts</a:t>
            </a:r>
            <a:r>
              <a:rPr lang="zh-CN" altLang="en-US" dirty="0"/>
              <a:t>神经元模型</a:t>
            </a:r>
            <a:r>
              <a:rPr lang="en-US" altLang="zh-CN" dirty="0"/>
              <a:t> [1943] 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6</a:t>
            </a:fld>
            <a:endParaRPr lang="zh-CN" altLang="en-US" dirty="0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703780" y="0"/>
            <a:ext cx="8137922" cy="1028699"/>
          </a:xfrm>
        </p:spPr>
        <p:txBody>
          <a:bodyPr/>
          <a:lstStyle/>
          <a:p>
            <a:r>
              <a:rPr lang="zh-CN" altLang="en-US" dirty="0"/>
              <a:t>感知机模型</a:t>
            </a:r>
          </a:p>
        </p:txBody>
      </p:sp>
      <p:pic>
        <p:nvPicPr>
          <p:cNvPr id="66" name="图片 6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503" y="1956781"/>
            <a:ext cx="5410200" cy="255843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7" name="内容占位符 2"/>
              <p:cNvSpPr txBox="1">
                <a:spLocks/>
              </p:cNvSpPr>
              <p:nvPr/>
            </p:nvSpPr>
            <p:spPr>
              <a:xfrm>
                <a:off x="5912643" y="1877290"/>
                <a:ext cx="3004854" cy="406211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85750" indent="-28575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Clr>
                    <a:schemeClr val="accent1"/>
                  </a:buClr>
                  <a:buSzPct val="88000"/>
                  <a:buFont typeface="Wingdings" pitchFamily="2" charset="2"/>
                  <a:buChar char="p"/>
                  <a:defRPr sz="20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6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b="0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10000"/>
                  </a:lnSpc>
                </a:pPr>
                <a:r>
                  <a:rPr lang="en-US" altLang="zh-CN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Rosenblatt</a:t>
                </a:r>
                <a:r>
                  <a:rPr lang="zh-CN" altLang="en-US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 </a:t>
                </a:r>
                <a:r>
                  <a:rPr lang="en-US" altLang="zh-CN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[1958] </a:t>
                </a:r>
                <a:r>
                  <a:rPr lang="zh-CN" altLang="en-US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进一步提出感知机作为第一个在“老师”指导下进行学习的模型（即监督学习）</a:t>
                </a:r>
                <a:endParaRPr lang="en-US" altLang="zh-CN" dirty="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  <a:p>
                <a:pPr>
                  <a:lnSpc>
                    <a:spcPct val="110000"/>
                  </a:lnSpc>
                </a:pPr>
                <a:r>
                  <a:rPr lang="zh-CN" altLang="en-US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专注在如何找到合适的用于二分类任务的权重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𝑤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𝑚</m:t>
                        </m:r>
                      </m:sub>
                    </m:sSub>
                  </m:oMath>
                </a14:m>
                <a:endParaRPr lang="en-US" altLang="zh-CN" b="0" dirty="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  <a:p>
                <a:pPr lvl="1"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𝑦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=1</m:t>
                    </m:r>
                    <m:r>
                      <a:rPr lang="zh-CN" altLang="en-US" i="1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：</m:t>
                    </m:r>
                  </m:oMath>
                </a14:m>
                <a:r>
                  <a:rPr lang="zh-CN" altLang="en-US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类别</a:t>
                </a:r>
                <a:r>
                  <a:rPr lang="en-US" altLang="zh-CN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1</a:t>
                </a:r>
              </a:p>
              <a:p>
                <a:pPr lvl="1"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𝑦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=−1</m:t>
                    </m:r>
                    <m:r>
                      <a:rPr lang="zh-CN" altLang="en-US" i="1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：</m:t>
                    </m:r>
                  </m:oMath>
                </a14:m>
                <a:r>
                  <a:rPr lang="zh-CN" altLang="en-US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类别</a:t>
                </a:r>
                <a:r>
                  <a:rPr lang="en-US" altLang="zh-CN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2</a:t>
                </a:r>
              </a:p>
            </p:txBody>
          </p:sp>
        </mc:Choice>
        <mc:Fallback xmlns="">
          <p:sp>
            <p:nvSpPr>
              <p:cNvPr id="67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2643" y="1877290"/>
                <a:ext cx="3004854" cy="4062115"/>
              </a:xfrm>
              <a:prstGeom prst="rect">
                <a:avLst/>
              </a:prstGeom>
              <a:blipFill>
                <a:blip r:embed="rId5"/>
                <a:stretch>
                  <a:fillRect l="-1217" t="-7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782337" y="5443301"/>
                <a:ext cx="2207592" cy="8443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b>
                            <m:sSub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</m:nary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zh-CN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337" y="5443301"/>
                <a:ext cx="2207592" cy="844398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p:sp>
        <p:nvSpPr>
          <p:cNvPr id="68" name="文本占位符 3 1"/>
          <p:cNvSpPr txBox="1"/>
          <p:nvPr/>
        </p:nvSpPr>
        <p:spPr>
          <a:xfrm>
            <a:off x="502443" y="1285289"/>
            <a:ext cx="4581285" cy="41490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solidFill>
              <a:srgbClr val="80C0F6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Rosenblatt</a:t>
            </a:r>
            <a:r>
              <a:rPr lang="zh-CN" altLang="en-US" dirty="0"/>
              <a:t>的单层感知机 </a:t>
            </a:r>
            <a:r>
              <a:rPr lang="en-US" altLang="zh-CN" dirty="0"/>
              <a:t>[1958]</a:t>
            </a:r>
          </a:p>
          <a:p>
            <a:endParaRPr lang="en-US" altLang="zh-CN" dirty="0"/>
          </a:p>
        </p:txBody>
      </p:sp>
      <p:sp>
        <p:nvSpPr>
          <p:cNvPr id="69" name="内容占位符 2"/>
          <p:cNvSpPr txBox="1"/>
          <p:nvPr/>
        </p:nvSpPr>
        <p:spPr>
          <a:xfrm>
            <a:off x="782337" y="4771809"/>
            <a:ext cx="2207592" cy="4528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SzPct val="88000"/>
              <a:buFont typeface="Wingdings" panose="05000000000000000000" pitchFamily="2" charset="2"/>
              <a:buChar char="p"/>
              <a:defRPr sz="2000" b="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buNone/>
            </a:pPr>
            <a:r>
              <a:rPr lang="zh-CN" altLang="en-US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预测</a:t>
            </a:r>
            <a:endParaRPr lang="en-US" altLang="zh-CN" dirty="0"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sp>
        <p:nvSpPr>
          <p:cNvPr id="70" name="内容占位符 2"/>
          <p:cNvSpPr txBox="1"/>
          <p:nvPr/>
        </p:nvSpPr>
        <p:spPr>
          <a:xfrm>
            <a:off x="3581301" y="4752830"/>
            <a:ext cx="2876557" cy="4528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SzPct val="88000"/>
              <a:buFont typeface="Wingdings" panose="05000000000000000000" pitchFamily="2" charset="2"/>
              <a:buChar char="p"/>
              <a:defRPr sz="2000" b="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buNone/>
            </a:pPr>
            <a:r>
              <a:rPr lang="zh-CN" altLang="en-US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激活函数</a:t>
            </a:r>
            <a:endParaRPr lang="en-US" altLang="zh-CN" dirty="0"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/>
              <p:cNvSpPr txBox="1"/>
              <p:nvPr/>
            </p:nvSpPr>
            <p:spPr>
              <a:xfrm>
                <a:off x="3581392" y="5506748"/>
                <a:ext cx="2876557" cy="7101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nor/>
                                </m:rPr>
                                <a:rPr lang="en-US" altLang="zh-CN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1          </m:t>
                              </m:r>
                              <m:r>
                                <m:rPr>
                                  <m:nor/>
                                </m:rPr>
                                <a:rPr lang="en-US" altLang="zh-CN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if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≥0</m:t>
                              </m:r>
                            </m:e>
                            <m:e>
                              <m:r>
                                <m:rPr>
                                  <m:nor/>
                                </m:rPr>
                                <a:rPr lang="en-US" altLang="zh-CN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−1      </m:t>
                              </m:r>
                              <m:r>
                                <m:rPr>
                                  <m:nor/>
                                </m:rPr>
                                <a:rPr lang="en-US" altLang="zh-CN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otherwis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e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CN" altLang="zh-CN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1392" y="5506748"/>
                <a:ext cx="2876557" cy="710194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7</a:t>
            </a:fld>
            <a:endParaRPr lang="zh-CN" altLang="en-US" dirty="0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703780" y="0"/>
            <a:ext cx="8137922" cy="1028699"/>
          </a:xfrm>
        </p:spPr>
        <p:txBody>
          <a:bodyPr/>
          <a:lstStyle/>
          <a:p>
            <a:r>
              <a:rPr lang="zh-CN" altLang="en-US" dirty="0"/>
              <a:t>训练感知机</a:t>
            </a:r>
          </a:p>
        </p:txBody>
      </p:sp>
      <p:pic>
        <p:nvPicPr>
          <p:cNvPr id="66" name="图片 6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503" y="1956781"/>
            <a:ext cx="5410200" cy="255843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7" name="内容占位符 2"/>
              <p:cNvSpPr txBox="1">
                <a:spLocks/>
              </p:cNvSpPr>
              <p:nvPr/>
            </p:nvSpPr>
            <p:spPr>
              <a:xfrm>
                <a:off x="5912643" y="1856508"/>
                <a:ext cx="3004854" cy="408289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85750" indent="-28575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Clr>
                    <a:schemeClr val="accent1"/>
                  </a:buClr>
                  <a:buSzPct val="88000"/>
                  <a:buFont typeface="Wingdings" pitchFamily="2" charset="2"/>
                  <a:buChar char="p"/>
                  <a:defRPr sz="20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6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b="0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10000"/>
                  </a:lnSpc>
                </a:pPr>
                <a:r>
                  <a:rPr lang="zh-CN" altLang="en-US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训练</a:t>
                </a:r>
                <a:endParaRPr lang="en-US" altLang="zh-CN" dirty="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zh-CN" altLang="zh-CN" i="1" smtClean="0">
                              <a:latin typeface="Cambria Math" panose="02040503050406030204" pitchFamily="18" charset="0"/>
                            </a:rPr>
                          </m:ctrlPr>
                        </m:eqArrPr>
                        <m:e>
                          <m:sSub>
                            <m:sSub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&amp;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𝜂</m:t>
                          </m:r>
                          <m:d>
                            <m:d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zh-CN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</m:d>
                          <m:sSub>
                            <m:sSub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&amp;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𝜂</m:t>
                          </m:r>
                          <m:d>
                            <m:d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zh-CN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</m:d>
                        </m:e>
                      </m:eqArr>
                    </m:oMath>
                  </m:oMathPara>
                </a14:m>
                <a:endParaRPr lang="zh-CN" altLang="zh-CN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10000"/>
                  </a:lnSpc>
                </a:pPr>
                <a:r>
                  <a:rPr lang="zh-CN" altLang="en-US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下列规则等价：</a:t>
                </a:r>
                <a:endParaRPr lang="en-US" altLang="zh-CN" dirty="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lang="zh-CN" altLang="en-US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如果输出正确，则不进行操作</a:t>
                </a:r>
                <a:endParaRPr lang="en-US" altLang="zh-CN" dirty="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lang="zh-CN" altLang="en-US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如果输出高了，降低正输入的权重</a:t>
                </a:r>
                <a:endParaRPr lang="en-US" altLang="zh-CN" dirty="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lang="zh-CN" altLang="en-US" dirty="0"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如果输出低了，增加正输入的权重</a:t>
                </a:r>
                <a:endParaRPr lang="en-US" altLang="zh-CN" dirty="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</p:txBody>
          </p:sp>
        </mc:Choice>
        <mc:Fallback xmlns="">
          <p:sp>
            <p:nvSpPr>
              <p:cNvPr id="67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2643" y="1856508"/>
                <a:ext cx="3004854" cy="4082897"/>
              </a:xfrm>
              <a:prstGeom prst="rect">
                <a:avLst/>
              </a:prstGeom>
              <a:blipFill>
                <a:blip r:embed="rId5"/>
                <a:stretch>
                  <a:fillRect l="-1217" t="-7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782337" y="5443301"/>
                <a:ext cx="2207592" cy="8443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b>
                            <m:sSub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</m:nary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zh-CN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337" y="5443301"/>
                <a:ext cx="2207592" cy="844398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p:sp>
        <p:nvSpPr>
          <p:cNvPr id="68" name="文本占位符 3 1"/>
          <p:cNvSpPr txBox="1"/>
          <p:nvPr/>
        </p:nvSpPr>
        <p:spPr>
          <a:xfrm>
            <a:off x="502443" y="1285289"/>
            <a:ext cx="4581285" cy="41490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solidFill>
              <a:srgbClr val="80C0F6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最重要的进步在于参数能够自动调整</a:t>
            </a:r>
            <a:endParaRPr lang="en-US" altLang="zh-CN" dirty="0"/>
          </a:p>
          <a:p>
            <a:endParaRPr lang="en-US" altLang="zh-CN" dirty="0"/>
          </a:p>
        </p:txBody>
      </p:sp>
      <p:sp>
        <p:nvSpPr>
          <p:cNvPr id="69" name="内容占位符 2"/>
          <p:cNvSpPr txBox="1"/>
          <p:nvPr/>
        </p:nvSpPr>
        <p:spPr>
          <a:xfrm>
            <a:off x="782337" y="4771809"/>
            <a:ext cx="2207592" cy="4528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SzPct val="88000"/>
              <a:buFont typeface="Wingdings" panose="05000000000000000000" pitchFamily="2" charset="2"/>
              <a:buChar char="p"/>
              <a:defRPr sz="2000" b="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buNone/>
            </a:pPr>
            <a:r>
              <a:rPr lang="zh-CN" altLang="en-US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预测</a:t>
            </a:r>
            <a:endParaRPr lang="en-US" altLang="zh-CN" dirty="0"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sp>
        <p:nvSpPr>
          <p:cNvPr id="70" name="内容占位符 2"/>
          <p:cNvSpPr txBox="1"/>
          <p:nvPr/>
        </p:nvSpPr>
        <p:spPr>
          <a:xfrm>
            <a:off x="3581301" y="4752830"/>
            <a:ext cx="2876557" cy="4528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SzPct val="88000"/>
              <a:buFont typeface="Wingdings" panose="05000000000000000000" pitchFamily="2" charset="2"/>
              <a:buChar char="p"/>
              <a:defRPr sz="2000" b="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buNone/>
            </a:pPr>
            <a:r>
              <a:rPr lang="zh-CN" altLang="en-US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激活函数</a:t>
            </a:r>
            <a:endParaRPr lang="en-US" altLang="zh-CN" dirty="0"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文本框 70"/>
              <p:cNvSpPr txBox="1"/>
              <p:nvPr/>
            </p:nvSpPr>
            <p:spPr>
              <a:xfrm>
                <a:off x="3581392" y="5506748"/>
                <a:ext cx="2876557" cy="7101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nor/>
                                </m:rPr>
                                <a:rPr lang="en-US" altLang="zh-CN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1          </m:t>
                              </m:r>
                              <m:r>
                                <m:rPr>
                                  <m:nor/>
                                </m:rPr>
                                <a:rPr lang="en-US" altLang="zh-CN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if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≥0</m:t>
                              </m:r>
                            </m:e>
                            <m:e>
                              <m:r>
                                <m:rPr>
                                  <m:nor/>
                                </m:rPr>
                                <a:rPr lang="en-US" altLang="zh-CN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−1      </m:t>
                              </m:r>
                              <m:r>
                                <m:rPr>
                                  <m:nor/>
                                </m:rPr>
                                <a:rPr lang="en-US" altLang="zh-CN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otherwis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e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CN" altLang="zh-CN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1" name="文本框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1392" y="5506748"/>
                <a:ext cx="2876557" cy="710194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8</a:t>
            </a:fld>
            <a:endParaRPr lang="zh-CN" altLang="en-US" dirty="0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703780" y="0"/>
            <a:ext cx="8137922" cy="1028699"/>
          </a:xfrm>
        </p:spPr>
        <p:txBody>
          <a:bodyPr/>
          <a:lstStyle/>
          <a:p>
            <a:r>
              <a:rPr lang="zh-CN" altLang="en-US" dirty="0"/>
              <a:t>感知机性质</a:t>
            </a:r>
          </a:p>
        </p:txBody>
      </p:sp>
      <p:sp>
        <p:nvSpPr>
          <p:cNvPr id="67" name="内容占位符 2"/>
          <p:cNvSpPr txBox="1"/>
          <p:nvPr/>
        </p:nvSpPr>
        <p:spPr>
          <a:xfrm>
            <a:off x="5870236" y="2001982"/>
            <a:ext cx="3004854" cy="3927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SzPct val="88000"/>
              <a:buFont typeface="Wingdings" panose="05000000000000000000" pitchFamily="2" charset="2"/>
              <a:buChar char="p"/>
              <a:defRPr sz="2000" b="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Rosenblatt</a:t>
            </a:r>
            <a:r>
              <a:rPr lang="zh-CN" altLang="en-US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证明了学习算法的收敛性，如果两个类别是线性可分的（即不同的模式位于超平面的两侧）</a:t>
            </a:r>
            <a:endParaRPr lang="en-US" altLang="zh-CN" dirty="0"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许多人希望这种机器能成为人工智能的基础</a:t>
            </a:r>
            <a:endParaRPr lang="en-US" altLang="zh-CN" dirty="0"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sp>
        <p:nvSpPr>
          <p:cNvPr id="68" name="文本占位符 3 1"/>
          <p:cNvSpPr txBox="1"/>
          <p:nvPr/>
        </p:nvSpPr>
        <p:spPr>
          <a:xfrm>
            <a:off x="502443" y="1285289"/>
            <a:ext cx="4581285" cy="41490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solidFill>
              <a:srgbClr val="80C0F6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Rosenblatt</a:t>
            </a:r>
            <a:r>
              <a:rPr lang="zh-CN" altLang="en-US" dirty="0"/>
              <a:t>的单层感知机 </a:t>
            </a:r>
            <a:r>
              <a:rPr lang="en-US" altLang="zh-CN" dirty="0"/>
              <a:t>[1958]</a:t>
            </a:r>
          </a:p>
          <a:p>
            <a:endParaRPr lang="en-US" altLang="zh-CN" dirty="0"/>
          </a:p>
        </p:txBody>
      </p:sp>
      <p:cxnSp>
        <p:nvCxnSpPr>
          <p:cNvPr id="11" name="直接箭头连接符 10"/>
          <p:cNvCxnSpPr/>
          <p:nvPr/>
        </p:nvCxnSpPr>
        <p:spPr>
          <a:xfrm>
            <a:off x="893165" y="5194358"/>
            <a:ext cx="32766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/>
          <p:nvPr/>
        </p:nvCxnSpPr>
        <p:spPr>
          <a:xfrm flipV="1">
            <a:off x="1236065" y="2508308"/>
            <a:ext cx="0" cy="30480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椭圆 14"/>
          <p:cNvSpPr/>
          <p:nvPr/>
        </p:nvSpPr>
        <p:spPr>
          <a:xfrm>
            <a:off x="2226665" y="2908358"/>
            <a:ext cx="95250" cy="95250"/>
          </a:xfrm>
          <a:prstGeom prst="ellipse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2531465" y="3003608"/>
            <a:ext cx="95250" cy="95250"/>
          </a:xfrm>
          <a:prstGeom prst="ellipse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2475902" y="2689918"/>
            <a:ext cx="95250" cy="95250"/>
          </a:xfrm>
          <a:prstGeom prst="ellipse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2752445" y="3305234"/>
            <a:ext cx="95250" cy="95250"/>
          </a:xfrm>
          <a:prstGeom prst="ellipse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3118205" y="3953749"/>
            <a:ext cx="95250" cy="95250"/>
          </a:xfrm>
          <a:prstGeom prst="ellipse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3095345" y="3622913"/>
            <a:ext cx="95250" cy="95250"/>
          </a:xfrm>
          <a:prstGeom prst="ellipse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3453485" y="3435409"/>
            <a:ext cx="95250" cy="95250"/>
          </a:xfrm>
          <a:prstGeom prst="ellipse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/>
          <p:cNvSpPr/>
          <p:nvPr/>
        </p:nvSpPr>
        <p:spPr>
          <a:xfrm>
            <a:off x="3131540" y="3074275"/>
            <a:ext cx="95250" cy="95250"/>
          </a:xfrm>
          <a:prstGeom prst="ellipse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/>
          <p:cNvSpPr/>
          <p:nvPr/>
        </p:nvSpPr>
        <p:spPr>
          <a:xfrm>
            <a:off x="3083915" y="3302874"/>
            <a:ext cx="95250" cy="95250"/>
          </a:xfrm>
          <a:prstGeom prst="ellipse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/>
        </p:nvSpPr>
        <p:spPr>
          <a:xfrm>
            <a:off x="3409670" y="3670538"/>
            <a:ext cx="95250" cy="95250"/>
          </a:xfrm>
          <a:prstGeom prst="ellipse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十字形 24"/>
          <p:cNvSpPr/>
          <p:nvPr/>
        </p:nvSpPr>
        <p:spPr>
          <a:xfrm rot="2700000">
            <a:off x="1752049" y="3939325"/>
            <a:ext cx="161471" cy="161471"/>
          </a:xfrm>
          <a:prstGeom prst="plus">
            <a:avLst>
              <a:gd name="adj" fmla="val 41767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十字形 25"/>
          <p:cNvSpPr/>
          <p:nvPr/>
        </p:nvSpPr>
        <p:spPr>
          <a:xfrm rot="2700000">
            <a:off x="1850900" y="4170983"/>
            <a:ext cx="161471" cy="161471"/>
          </a:xfrm>
          <a:prstGeom prst="plus">
            <a:avLst>
              <a:gd name="adj" fmla="val 41767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十字形 26"/>
          <p:cNvSpPr/>
          <p:nvPr/>
        </p:nvSpPr>
        <p:spPr>
          <a:xfrm rot="2700000">
            <a:off x="2169864" y="4381737"/>
            <a:ext cx="161471" cy="161471"/>
          </a:xfrm>
          <a:prstGeom prst="plus">
            <a:avLst>
              <a:gd name="adj" fmla="val 41767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十字形 27"/>
          <p:cNvSpPr/>
          <p:nvPr/>
        </p:nvSpPr>
        <p:spPr>
          <a:xfrm rot="2700000">
            <a:off x="2165221" y="4576413"/>
            <a:ext cx="161471" cy="161471"/>
          </a:xfrm>
          <a:prstGeom prst="plus">
            <a:avLst>
              <a:gd name="adj" fmla="val 41767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十字形 28"/>
          <p:cNvSpPr/>
          <p:nvPr/>
        </p:nvSpPr>
        <p:spPr>
          <a:xfrm rot="2700000">
            <a:off x="1799342" y="4636238"/>
            <a:ext cx="161471" cy="161471"/>
          </a:xfrm>
          <a:prstGeom prst="plus">
            <a:avLst>
              <a:gd name="adj" fmla="val 41767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十字形 29"/>
          <p:cNvSpPr/>
          <p:nvPr/>
        </p:nvSpPr>
        <p:spPr>
          <a:xfrm rot="2700000">
            <a:off x="1594434" y="4363597"/>
            <a:ext cx="161471" cy="161471"/>
          </a:xfrm>
          <a:prstGeom prst="plus">
            <a:avLst>
              <a:gd name="adj" fmla="val 41767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十字形 30"/>
          <p:cNvSpPr/>
          <p:nvPr/>
        </p:nvSpPr>
        <p:spPr>
          <a:xfrm rot="2700000">
            <a:off x="1366080" y="3806460"/>
            <a:ext cx="161471" cy="161471"/>
          </a:xfrm>
          <a:prstGeom prst="plus">
            <a:avLst>
              <a:gd name="adj" fmla="val 41767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十字形 31"/>
          <p:cNvSpPr/>
          <p:nvPr/>
        </p:nvSpPr>
        <p:spPr>
          <a:xfrm rot="2700000">
            <a:off x="1391816" y="3564101"/>
            <a:ext cx="161471" cy="161471"/>
          </a:xfrm>
          <a:prstGeom prst="plus">
            <a:avLst>
              <a:gd name="adj" fmla="val 41767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十字形 32"/>
          <p:cNvSpPr/>
          <p:nvPr/>
        </p:nvSpPr>
        <p:spPr>
          <a:xfrm rot="2700000">
            <a:off x="2643134" y="4548531"/>
            <a:ext cx="161471" cy="161471"/>
          </a:xfrm>
          <a:prstGeom prst="plus">
            <a:avLst>
              <a:gd name="adj" fmla="val 41767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4" name="直接连接符 33"/>
          <p:cNvCxnSpPr/>
          <p:nvPr/>
        </p:nvCxnSpPr>
        <p:spPr>
          <a:xfrm>
            <a:off x="1051915" y="2477609"/>
            <a:ext cx="2747010" cy="2856548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35" name="文本框 34"/>
          <p:cNvSpPr txBox="1"/>
          <p:nvPr/>
        </p:nvSpPr>
        <p:spPr>
          <a:xfrm>
            <a:off x="2847695" y="2589271"/>
            <a:ext cx="920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class 2</a:t>
            </a:r>
            <a:endParaRPr lang="zh-CN" altLang="en-US" dirty="0"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1694848" y="4796876"/>
            <a:ext cx="920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class 2</a:t>
            </a:r>
            <a:endParaRPr lang="zh-CN" altLang="en-US" dirty="0"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3226790" y="4330155"/>
                <a:ext cx="234545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CN" altLang="en-US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zh-CN" altLang="en-US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6790" y="4330155"/>
                <a:ext cx="2345450" cy="369332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/>
              <p:cNvSpPr txBox="1"/>
              <p:nvPr/>
            </p:nvSpPr>
            <p:spPr>
              <a:xfrm>
                <a:off x="3837951" y="5166425"/>
                <a:ext cx="4719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zh-CN" b="0" dirty="0"/>
              </a:p>
            </p:txBody>
          </p:sp>
        </mc:Choice>
        <mc:Fallback xmlns=""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7951" y="5166425"/>
                <a:ext cx="471989" cy="369332"/>
              </a:xfrm>
              <a:prstGeom prst="rect">
                <a:avLst/>
              </a:prstGeom>
              <a:blipFill rotWithShape="1">
                <a:blip r:embed="rId5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/>
              <p:cNvSpPr txBox="1"/>
              <p:nvPr/>
            </p:nvSpPr>
            <p:spPr>
              <a:xfrm>
                <a:off x="813260" y="2449308"/>
                <a:ext cx="4773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zh-CN" b="0" dirty="0"/>
              </a:p>
            </p:txBody>
          </p:sp>
        </mc:Choice>
        <mc:Fallback xmlns=""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260" y="2449308"/>
                <a:ext cx="477310" cy="369332"/>
              </a:xfrm>
              <a:prstGeom prst="rect">
                <a:avLst/>
              </a:prstGeom>
              <a:blipFill rotWithShape="1">
                <a:blip r:embed="rId6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9</a:t>
            </a:fld>
            <a:endParaRPr lang="zh-CN" altLang="en-US" dirty="0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703780" y="0"/>
            <a:ext cx="8137922" cy="1028699"/>
          </a:xfrm>
        </p:spPr>
        <p:txBody>
          <a:bodyPr/>
          <a:lstStyle/>
          <a:p>
            <a:r>
              <a:rPr lang="zh-CN" altLang="en-US" dirty="0"/>
              <a:t>感知机属性</a:t>
            </a:r>
          </a:p>
        </p:txBody>
      </p:sp>
      <p:sp>
        <p:nvSpPr>
          <p:cNvPr id="67" name="内容占位符 2"/>
          <p:cNvSpPr txBox="1"/>
          <p:nvPr/>
        </p:nvSpPr>
        <p:spPr>
          <a:xfrm>
            <a:off x="4952952" y="1492740"/>
            <a:ext cx="3888750" cy="50427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SzPct val="88000"/>
              <a:buFont typeface="Wingdings" panose="05000000000000000000" pitchFamily="2" charset="2"/>
              <a:buChar char="p"/>
              <a:defRPr sz="2000" b="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单层感知机存在着致命的缺陷：只能处理线性问题</a:t>
            </a:r>
            <a:endParaRPr lang="en-US" altLang="zh-CN" dirty="0"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r>
              <a:rPr lang="zh-CN" altLang="en-US" dirty="0">
                <a:solidFill>
                  <a:schemeClr val="accent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红色和蓝色的点无法只通过一条直线分开</a:t>
            </a:r>
            <a:endParaRPr lang="en-US" altLang="zh-CN" dirty="0">
              <a:solidFill>
                <a:schemeClr val="accent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endParaRPr lang="en-US" altLang="zh-CN" dirty="0"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marL="0" indent="0">
              <a:buNone/>
            </a:pPr>
            <a:endParaRPr lang="en-US" altLang="zh-CN" dirty="0"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sp>
        <p:nvSpPr>
          <p:cNvPr id="68" name="文本占位符 3 1"/>
          <p:cNvSpPr txBox="1"/>
          <p:nvPr/>
        </p:nvSpPr>
        <p:spPr>
          <a:xfrm>
            <a:off x="502444" y="1285289"/>
            <a:ext cx="1629336" cy="41490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solidFill>
              <a:srgbClr val="80C0F6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异或问题</a:t>
            </a:r>
            <a:endParaRPr lang="en-US" altLang="zh-CN" dirty="0"/>
          </a:p>
        </p:txBody>
      </p:sp>
      <p:graphicFrame>
        <p:nvGraphicFramePr>
          <p:cNvPr id="37" name="Object 25"/>
          <p:cNvGraphicFramePr>
            <a:graphicFrameLocks noChangeAspect="1"/>
          </p:cNvGraphicFramePr>
          <p:nvPr/>
        </p:nvGraphicFramePr>
        <p:xfrm>
          <a:off x="502444" y="1807029"/>
          <a:ext cx="4152354" cy="17032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3140075" imgH="1198880" progId="Word.Document.8">
                  <p:embed/>
                </p:oleObj>
              </mc:Choice>
              <mc:Fallback>
                <p:oleObj name="Document" r:id="rId2" imgW="3140075" imgH="1198880" progId="Word.Document.8">
                  <p:embed/>
                  <p:pic>
                    <p:nvPicPr>
                      <p:cNvPr id="37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2444" y="1807029"/>
                        <a:ext cx="4152354" cy="170329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26" name="Picture 2" descr="xor">
            <a:extLst>
              <a:ext uri="{FF2B5EF4-FFF2-40B4-BE49-F238E27FC236}">
                <a16:creationId xmlns:a16="http://schemas.microsoft.com/office/drawing/2014/main" id="{50CA9A90-B465-CF8D-54DF-254F398693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000" y="3560436"/>
            <a:ext cx="3888750" cy="2916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1Smkff3fSzGMOuItfjj3Fw"/>
</p:tagLst>
</file>

<file path=ppt/theme/theme1.xml><?xml version="1.0" encoding="utf-8"?>
<a:theme xmlns:a="http://schemas.openxmlformats.org/drawingml/2006/main" name="主题5">
  <a:themeElements>
    <a:clrScheme name="伯禹配色v2">
      <a:dk1>
        <a:srgbClr val="000000"/>
      </a:dk1>
      <a:lt1>
        <a:srgbClr val="FFFFFF"/>
      </a:lt1>
      <a:dk2>
        <a:srgbClr val="57B9F2"/>
      </a:dk2>
      <a:lt2>
        <a:srgbClr val="E7E6E6"/>
      </a:lt2>
      <a:accent1>
        <a:srgbClr val="29AAF5"/>
      </a:accent1>
      <a:accent2>
        <a:srgbClr val="F05E50"/>
      </a:accent2>
      <a:accent3>
        <a:srgbClr val="29B29A"/>
      </a:accent3>
      <a:accent4>
        <a:srgbClr val="E74B7B"/>
      </a:accent4>
      <a:accent5>
        <a:srgbClr val="FF9200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iSlide</Template>
  <TotalTime>10742</TotalTime>
  <Words>1661</Words>
  <Application>Microsoft Macintosh PowerPoint</Application>
  <PresentationFormat>全屏显示(4:3)</PresentationFormat>
  <Paragraphs>273</Paragraphs>
  <Slides>27</Slides>
  <Notes>4</Notes>
  <HiddenSlides>0</HiddenSlides>
  <MMClips>0</MMClips>
  <ScaleCrop>false</ScaleCrop>
  <HeadingPairs>
    <vt:vector size="8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27</vt:i4>
      </vt:variant>
    </vt:vector>
  </HeadingPairs>
  <TitlesOfParts>
    <vt:vector size="40" baseType="lpstr">
      <vt:lpstr>阿里巴巴普惠体 B</vt:lpstr>
      <vt:lpstr>阿里巴巴普惠体 R</vt:lpstr>
      <vt:lpstr>Microsoft YaHei</vt:lpstr>
      <vt:lpstr>Microsoft YaHei</vt:lpstr>
      <vt:lpstr>Alibaba PuHuiTi</vt:lpstr>
      <vt:lpstr>Arial</vt:lpstr>
      <vt:lpstr>Calibri</vt:lpstr>
      <vt:lpstr>Cambria Math</vt:lpstr>
      <vt:lpstr>Open Sans</vt:lpstr>
      <vt:lpstr>Wingdings</vt:lpstr>
      <vt:lpstr>主题5</vt:lpstr>
      <vt:lpstr>Document</vt:lpstr>
      <vt:lpstr>think-cell Slide</vt:lpstr>
      <vt:lpstr>2022年AI界的爆炸新闻</vt:lpstr>
      <vt:lpstr>人工神经网络</vt:lpstr>
      <vt:lpstr>什么是神经网络</vt:lpstr>
      <vt:lpstr>神经网络的应用</vt:lpstr>
      <vt:lpstr>人工神经网络</vt:lpstr>
      <vt:lpstr>感知机模型</vt:lpstr>
      <vt:lpstr>训练感知机</vt:lpstr>
      <vt:lpstr>感知机性质</vt:lpstr>
      <vt:lpstr>感知机属性</vt:lpstr>
      <vt:lpstr>多层感知机</vt:lpstr>
      <vt:lpstr>多层感知机</vt:lpstr>
      <vt:lpstr>多层计算</vt:lpstr>
      <vt:lpstr>  从不同的角度看待神经网络</vt:lpstr>
      <vt:lpstr>激活函数一定要用非线性的么</vt:lpstr>
      <vt:lpstr>非线性激活函数</vt:lpstr>
      <vt:lpstr>激活函数</vt:lpstr>
      <vt:lpstr>梯度消失问题</vt:lpstr>
      <vt:lpstr>激活函数</vt:lpstr>
      <vt:lpstr>激活函数</vt:lpstr>
      <vt:lpstr>普适逼近定理</vt:lpstr>
      <vt:lpstr>非线性的重要性</vt:lpstr>
      <vt:lpstr>损失函数</vt:lpstr>
      <vt:lpstr>损失函数</vt:lpstr>
      <vt:lpstr>反向传播算法</vt:lpstr>
      <vt:lpstr>通过反向传播学习神经网络</vt:lpstr>
      <vt:lpstr>  通过反向传播学习网络</vt:lpstr>
      <vt:lpstr>PowerPoint 演示文稿</vt:lpstr>
    </vt:vector>
  </TitlesOfParts>
  <Manager>iSlide</Manager>
  <Company>iSlide</Company>
  <LinksUpToDate>false</LinksUpToDate>
  <SharedDoc>false</SharedDoc>
  <HyperlinkBase>https://www.islide.cc</HyperlinkBase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CS3612-W4</dc:title>
  <dc:creator>Weinan Zhang</dc:creator>
  <cp:lastModifiedBy>子骏 贾</cp:lastModifiedBy>
  <cp:revision>192</cp:revision>
  <cp:lastPrinted>2022-03-23T19:24:48Z</cp:lastPrinted>
  <dcterms:created xsi:type="dcterms:W3CDTF">2019-04-27T16:00:00Z</dcterms:created>
  <dcterms:modified xsi:type="dcterms:W3CDTF">2025-04-24T04:14:11Z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Slide.Theme">
    <vt:lpwstr>48706f29-9ca0-418e-876d-de7b156ca083</vt:lpwstr>
  </property>
  <property fmtid="{D5CDD505-2E9C-101B-9397-08002B2CF9AE}" pid="3" name="KSOProductBuildVer">
    <vt:lpwstr>2052-10.1.0.7698</vt:lpwstr>
  </property>
</Properties>
</file>